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81" r:id="rId3"/>
    <p:sldId id="282" r:id="rId4"/>
    <p:sldId id="258" r:id="rId5"/>
    <p:sldId id="283" r:id="rId6"/>
    <p:sldId id="284" r:id="rId7"/>
    <p:sldId id="267" r:id="rId8"/>
    <p:sldId id="262" r:id="rId9"/>
    <p:sldId id="264" r:id="rId10"/>
    <p:sldId id="263" r:id="rId11"/>
    <p:sldId id="289" r:id="rId12"/>
    <p:sldId id="279" r:id="rId13"/>
    <p:sldId id="273" r:id="rId14"/>
    <p:sldId id="277" r:id="rId15"/>
    <p:sldId id="278" r:id="rId16"/>
    <p:sldId id="285" r:id="rId17"/>
    <p:sldId id="286" r:id="rId18"/>
    <p:sldId id="287" r:id="rId19"/>
    <p:sldId id="288" r:id="rId20"/>
    <p:sldId id="280" r:id="rId21"/>
    <p:sldId id="26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84" d="100"/>
          <a:sy n="84" d="100"/>
        </p:scale>
        <p:origin x="109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24/11/2015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2709369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2039118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3403790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41784899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26280318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20899725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1219301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31168182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4656702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27941665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Tree>
    <p:extLst>
      <p:ext uri="{BB962C8B-B14F-4D97-AF65-F5344CB8AC3E}">
        <p14:creationId xmlns:p14="http://schemas.microsoft.com/office/powerpoint/2010/main" val="2752457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3932466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1487272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3307664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87587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1352778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172951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2247773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24/11/2015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24/11/2015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24/11/2015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24/11/2015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24/11/2015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3168352"/>
          </a:xfrm>
        </p:spPr>
        <p:txBody>
          <a:bodyPr>
            <a:normAutofit/>
          </a:bodyPr>
          <a:lstStyle/>
          <a:p>
            <a:r>
              <a:rPr lang="ar-KW" sz="4800" b="1" dirty="0" smtClean="0">
                <a:solidFill>
                  <a:srgbClr val="1F497D"/>
                </a:solidFill>
                <a:cs typeface="mohammad bold art 1" pitchFamily="2" charset="-78"/>
              </a:rPr>
              <a:t>الإصدار ونشرة الاكتتاب</a:t>
            </a:r>
          </a:p>
          <a:p>
            <a:endParaRPr lang="en-US" sz="3600" b="1" dirty="0" smtClean="0">
              <a:solidFill>
                <a:srgbClr val="1F497D"/>
              </a:solidFill>
              <a:cs typeface="mohammad bold art 1" pitchFamily="2" charset="-78"/>
            </a:endParaRPr>
          </a:p>
          <a:p>
            <a:r>
              <a:rPr lang="ar-KW" sz="3600" b="1" dirty="0" smtClean="0">
                <a:solidFill>
                  <a:srgbClr val="1F497D"/>
                </a:solidFill>
                <a:cs typeface="mohammad bold art 1" pitchFamily="2" charset="-78"/>
              </a:rPr>
              <a:t>إدارة تنظيم وحوكمة الشركات</a:t>
            </a:r>
            <a:endParaRPr lang="en-US" sz="3600" b="1" dirty="0" smtClean="0">
              <a:solidFill>
                <a:srgbClr val="1F497D"/>
              </a:solidFill>
              <a:cs typeface="mohammad bold art 1" pitchFamily="2" charset="-78"/>
            </a:endParaRPr>
          </a:p>
          <a:p>
            <a:r>
              <a:rPr lang="ar-KW" sz="2800" b="1" smtClean="0">
                <a:solidFill>
                  <a:srgbClr val="1F497D"/>
                </a:solidFill>
                <a:cs typeface="mohammad bold art 1" pitchFamily="2" charset="-78"/>
              </a:rPr>
              <a:t>10 </a:t>
            </a:r>
            <a:r>
              <a:rPr lang="ar-KW" sz="2800" b="1" dirty="0">
                <a:solidFill>
                  <a:srgbClr val="1F497D"/>
                </a:solidFill>
                <a:cs typeface="mohammad bold art 1" pitchFamily="2" charset="-78"/>
              </a:rPr>
              <a:t>ديسمبر </a:t>
            </a:r>
            <a:r>
              <a:rPr lang="ar-KW" sz="2800" b="1" dirty="0" smtClean="0">
                <a:solidFill>
                  <a:srgbClr val="1F497D"/>
                </a:solidFill>
                <a:cs typeface="mohammad bold art 1" pitchFamily="2" charset="-78"/>
              </a:rPr>
              <a:t>2015</a:t>
            </a:r>
            <a:endParaRPr lang="ar-KW" sz="2800" b="1" dirty="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أنواع الإصدار</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Bef>
                <a:spcPct val="0"/>
              </a:spcBef>
              <a:spcAft>
                <a:spcPts val="600"/>
              </a:spcAft>
              <a:buFont typeface="Wingdings" panose="05000000000000000000" pitchFamily="2" charset="2"/>
              <a:buChar char="§"/>
            </a:pPr>
            <a:r>
              <a:rPr lang="ar-KW" sz="2800" u="sng" dirty="0" smtClean="0">
                <a:solidFill>
                  <a:schemeClr val="tx2"/>
                </a:solidFill>
                <a:latin typeface="Calibri" pitchFamily="34" charset="0"/>
                <a:cs typeface="mohammad bold art 1" pitchFamily="2" charset="-78"/>
              </a:rPr>
              <a:t>إصدار مباشر:</a:t>
            </a:r>
          </a:p>
          <a:p>
            <a:pPr lvl="1" algn="just" rtl="1" fontAlgn="base">
              <a:spcBef>
                <a:spcPct val="0"/>
              </a:spcBef>
              <a:spcAft>
                <a:spcPts val="600"/>
              </a:spcAft>
            </a:pPr>
            <a:r>
              <a:rPr lang="ar-KW" sz="2400" dirty="0">
                <a:solidFill>
                  <a:schemeClr val="tx2"/>
                </a:solidFill>
                <a:latin typeface="Calibri" pitchFamily="34" charset="0"/>
                <a:cs typeface="mohammad bold art 1" pitchFamily="2" charset="-78"/>
              </a:rPr>
              <a:t> </a:t>
            </a:r>
            <a:r>
              <a:rPr lang="ar-KW" sz="2400" dirty="0" smtClean="0">
                <a:solidFill>
                  <a:schemeClr val="tx2"/>
                </a:solidFill>
                <a:latin typeface="Calibri" pitchFamily="34" charset="0"/>
                <a:cs typeface="mohammad bold art 1" pitchFamily="2" charset="-78"/>
              </a:rPr>
              <a:t>إصدار السندات أو الصكوك عن الملتزم مباشرةً وليس من خلال شركة ذات غرض خاص.</a:t>
            </a:r>
          </a:p>
          <a:p>
            <a:pPr lvl="1" algn="just" rtl="1" fontAlgn="base">
              <a:spcBef>
                <a:spcPct val="0"/>
              </a:spcBef>
              <a:spcAft>
                <a:spcPts val="600"/>
              </a:spcAft>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u="sng" dirty="0" smtClean="0">
                <a:solidFill>
                  <a:schemeClr val="tx2"/>
                </a:solidFill>
                <a:latin typeface="Calibri" pitchFamily="34" charset="0"/>
                <a:cs typeface="mohammad bold art 1" pitchFamily="2" charset="-78"/>
              </a:rPr>
              <a:t>إصدار غير مباشر:</a:t>
            </a:r>
          </a:p>
          <a:p>
            <a:pPr lvl="1" algn="just" rtl="1" fontAlgn="base">
              <a:spcBef>
                <a:spcPct val="0"/>
              </a:spcBef>
              <a:spcAft>
                <a:spcPts val="600"/>
              </a:spcAft>
            </a:pPr>
            <a:r>
              <a:rPr lang="ar-KW" sz="2400" dirty="0">
                <a:solidFill>
                  <a:schemeClr val="tx2"/>
                </a:solidFill>
                <a:latin typeface="Calibri" pitchFamily="34" charset="0"/>
                <a:cs typeface="mohammad bold art 1" pitchFamily="2" charset="-78"/>
              </a:rPr>
              <a:t>إصدار السندات أو الصكوك من خلال شركة ذات غرض </a:t>
            </a:r>
            <a:r>
              <a:rPr lang="ar-KW" sz="2400" dirty="0" smtClean="0">
                <a:solidFill>
                  <a:schemeClr val="tx2"/>
                </a:solidFill>
                <a:latin typeface="Calibri" pitchFamily="34" charset="0"/>
                <a:cs typeface="mohammad bold art 1" pitchFamily="2" charset="-78"/>
              </a:rPr>
              <a:t>خاص.</a:t>
            </a:r>
          </a:p>
          <a:p>
            <a:pPr lvl="1" algn="just" rtl="1" fontAlgn="base">
              <a:spcBef>
                <a:spcPct val="0"/>
              </a:spcBef>
              <a:spcAft>
                <a:spcPts val="600"/>
              </a:spcAft>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u="sng" dirty="0" smtClean="0">
                <a:solidFill>
                  <a:schemeClr val="tx2"/>
                </a:solidFill>
                <a:latin typeface="Calibri" pitchFamily="34" charset="0"/>
                <a:cs typeface="mohammad bold art 1" pitchFamily="2" charset="-78"/>
              </a:rPr>
              <a:t>إصدار مكفول:</a:t>
            </a:r>
          </a:p>
          <a:p>
            <a:pPr lvl="1" algn="just" rtl="1" fontAlgn="base">
              <a:spcBef>
                <a:spcPct val="0"/>
              </a:spcBef>
              <a:spcAft>
                <a:spcPts val="600"/>
              </a:spcAft>
            </a:pPr>
            <a:r>
              <a:rPr lang="ar-KW" sz="2400" dirty="0" smtClean="0">
                <a:solidFill>
                  <a:schemeClr val="tx2"/>
                </a:solidFill>
                <a:latin typeface="Calibri" pitchFamily="34" charset="0"/>
                <a:cs typeface="mohammad bold art 1" pitchFamily="2" charset="-78"/>
              </a:rPr>
              <a:t>إصدار سندات أو الصكوك مضمونة من الكفيل.</a:t>
            </a:r>
            <a:endParaRPr lang="ar-KW" sz="24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10</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176637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16632"/>
            <a:ext cx="5724526" cy="1143000"/>
          </a:xfrm>
        </p:spPr>
        <p:txBody>
          <a:bodyPr>
            <a:normAutofit fontScale="90000"/>
          </a:bodyPr>
          <a:lstStyle/>
          <a:p>
            <a:pPr algn="r" rtl="1"/>
            <a:r>
              <a:rPr lang="ar-KW" sz="4000" b="1" dirty="0">
                <a:solidFill>
                  <a:schemeClr val="tx2"/>
                </a:solidFill>
                <a:cs typeface="mohammad bold art 1" pitchFamily="2" charset="-78"/>
              </a:rPr>
              <a:t>التصنيف الائتماني </a:t>
            </a:r>
            <a:br>
              <a:rPr lang="ar-KW" sz="4000" b="1" dirty="0">
                <a:solidFill>
                  <a:schemeClr val="tx2"/>
                </a:solidFill>
                <a:cs typeface="mohammad bold art 1" pitchFamily="2" charset="-78"/>
              </a:rPr>
            </a:br>
            <a:r>
              <a:rPr lang="ar-KW" sz="3200" b="1" dirty="0">
                <a:solidFill>
                  <a:schemeClr val="tx2"/>
                </a:solidFill>
                <a:cs typeface="mohammad bold art 1" pitchFamily="2" charset="-78"/>
              </a:rPr>
              <a:t>(لإصدارات السندات والصكوك)</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423317"/>
            <a:ext cx="8503096" cy="4525963"/>
          </a:xfrm>
        </p:spPr>
        <p:txBody>
          <a:bodyPr>
            <a:noAutofit/>
          </a:bodyPr>
          <a:lstStyle/>
          <a:p>
            <a:pPr lvl="1" algn="just" rtl="1" fontAlgn="base">
              <a:spcBef>
                <a:spcPct val="0"/>
              </a:spcBef>
              <a:spcAft>
                <a:spcPts val="600"/>
              </a:spcAft>
              <a:buFont typeface="Wingdings" panose="05000000000000000000" pitchFamily="2" charset="2"/>
              <a:buChar char="§"/>
            </a:pPr>
            <a:r>
              <a:rPr lang="ar-KW" sz="2600" dirty="0" smtClean="0">
                <a:solidFill>
                  <a:schemeClr val="tx2"/>
                </a:solidFill>
                <a:latin typeface="Calibri" pitchFamily="34" charset="0"/>
                <a:cs typeface="mohammad bold art 1" pitchFamily="2" charset="-78"/>
              </a:rPr>
              <a:t>يجب </a:t>
            </a:r>
            <a:r>
              <a:rPr lang="ar-KW" sz="2600" dirty="0">
                <a:solidFill>
                  <a:schemeClr val="tx2"/>
                </a:solidFill>
                <a:latin typeface="Calibri" pitchFamily="34" charset="0"/>
                <a:cs typeface="mohammad bold art 1" pitchFamily="2" charset="-78"/>
              </a:rPr>
              <a:t>على المصدر أو الملتزم تقديم تقرير واحد أو أكثر يتناول نوع الأوراق المالية التي سيتم دعوة المستثمرين للاكتتاب فيها وعلى أن يكون صادراً عن وكالة تصنيف ائتماني</a:t>
            </a:r>
            <a:r>
              <a:rPr lang="ar-KW" sz="2600" dirty="0" smtClean="0">
                <a:solidFill>
                  <a:schemeClr val="tx2"/>
                </a:solidFill>
                <a:latin typeface="Calibri" pitchFamily="34" charset="0"/>
                <a:cs typeface="mohammad bold art 1" pitchFamily="2" charset="-78"/>
              </a:rPr>
              <a:t>.</a:t>
            </a:r>
          </a:p>
          <a:p>
            <a:pPr marL="457200" lvl="1" indent="0" algn="just" rtl="1" fontAlgn="base">
              <a:spcBef>
                <a:spcPct val="0"/>
              </a:spcBef>
              <a:spcAft>
                <a:spcPts val="600"/>
              </a:spcAft>
              <a:buNone/>
            </a:pPr>
            <a:endParaRPr lang="ar-KW" sz="1200" dirty="0">
              <a:solidFill>
                <a:schemeClr val="tx2"/>
              </a:solidFill>
              <a:latin typeface="Calibri" pitchFamily="34" charset="0"/>
              <a:cs typeface="mohammad bold art 1" pitchFamily="2" charset="-78"/>
            </a:endParaRPr>
          </a:p>
          <a:p>
            <a:pPr lvl="1" algn="just" rtl="1" fontAlgn="base">
              <a:spcBef>
                <a:spcPct val="0"/>
              </a:spcBef>
              <a:spcAft>
                <a:spcPts val="600"/>
              </a:spcAft>
              <a:buFont typeface="Wingdings" panose="05000000000000000000" pitchFamily="2" charset="2"/>
              <a:buChar char="§"/>
            </a:pPr>
            <a:r>
              <a:rPr lang="ar-KW" sz="2600" dirty="0">
                <a:solidFill>
                  <a:schemeClr val="tx2"/>
                </a:solidFill>
                <a:latin typeface="Calibri" pitchFamily="34" charset="0"/>
                <a:cs typeface="mohammad bold art 1" pitchFamily="2" charset="-78"/>
              </a:rPr>
              <a:t> فيما عدا الاكتتاب العام، يجوز للهيئة الإعفاء من هذا الالتزام كله أو بعضه</a:t>
            </a:r>
            <a:r>
              <a:rPr lang="ar-KW" sz="2600" dirty="0" smtClean="0">
                <a:solidFill>
                  <a:schemeClr val="tx2"/>
                </a:solidFill>
                <a:latin typeface="Calibri" pitchFamily="34" charset="0"/>
                <a:cs typeface="mohammad bold art 1" pitchFamily="2" charset="-78"/>
              </a:rPr>
              <a:t>.</a:t>
            </a:r>
          </a:p>
          <a:p>
            <a:pPr marL="457200" lvl="1" indent="0" algn="just" rtl="1" fontAlgn="base">
              <a:spcBef>
                <a:spcPct val="0"/>
              </a:spcBef>
              <a:spcAft>
                <a:spcPts val="600"/>
              </a:spcAft>
              <a:buNone/>
            </a:pPr>
            <a:endParaRPr lang="ar-KW" sz="1200" dirty="0">
              <a:solidFill>
                <a:schemeClr val="tx2"/>
              </a:solidFill>
              <a:latin typeface="Calibri" pitchFamily="34" charset="0"/>
              <a:cs typeface="mohammad bold art 1" pitchFamily="2" charset="-78"/>
            </a:endParaRPr>
          </a:p>
          <a:p>
            <a:pPr lvl="1" algn="just" rtl="1" fontAlgn="base">
              <a:spcBef>
                <a:spcPct val="0"/>
              </a:spcBef>
              <a:spcAft>
                <a:spcPts val="600"/>
              </a:spcAft>
              <a:buFont typeface="Wingdings" panose="05000000000000000000" pitchFamily="2" charset="2"/>
              <a:buChar char="§"/>
            </a:pPr>
            <a:r>
              <a:rPr lang="ar-KW" sz="2600" dirty="0">
                <a:solidFill>
                  <a:schemeClr val="tx2"/>
                </a:solidFill>
                <a:latin typeface="Calibri" pitchFamily="34" charset="0"/>
                <a:cs typeface="mohammad bold art 1" pitchFamily="2" charset="-78"/>
              </a:rPr>
              <a:t>للهيئة الحق أن تلزم المصدر أو الملتزم بأبرام اتفاقيات مع وكالة تصنيف ائتماني لإعداد تقرير سنوي للسندات والصكوك </a:t>
            </a:r>
            <a:r>
              <a:rPr lang="ar-KW" sz="2600" dirty="0" smtClean="0">
                <a:solidFill>
                  <a:schemeClr val="tx2"/>
                </a:solidFill>
                <a:latin typeface="Calibri" pitchFamily="34" charset="0"/>
                <a:cs typeface="mohammad bold art 1" pitchFamily="2" charset="-78"/>
              </a:rPr>
              <a:t>.</a:t>
            </a:r>
            <a:endParaRPr lang="ar-KW" sz="26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11</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207148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تعريف «نشرة الاكتتاب»</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2262883"/>
            <a:ext cx="8229600" cy="3863280"/>
          </a:xfrm>
        </p:spPr>
        <p:txBody>
          <a:bodyPr>
            <a:normAutofit/>
          </a:bodyPr>
          <a:lstStyle/>
          <a:p>
            <a:pPr marL="0" lvl="0" indent="0" algn="just" rtl="1" fontAlgn="base">
              <a:spcBef>
                <a:spcPct val="0"/>
              </a:spcBef>
              <a:spcAft>
                <a:spcPts val="600"/>
              </a:spcAft>
              <a:buNone/>
            </a:pPr>
            <a:r>
              <a:rPr lang="ar-KW" sz="2800" dirty="0">
                <a:solidFill>
                  <a:schemeClr val="tx2"/>
                </a:solidFill>
                <a:cs typeface="mohammad bold art 1" pitchFamily="2" charset="-78"/>
              </a:rPr>
              <a:t>وفقاً لتعديلات قانون الهيئة، فإنّ </a:t>
            </a:r>
            <a:r>
              <a:rPr lang="ar-KW" sz="2800" dirty="0" smtClean="0">
                <a:solidFill>
                  <a:schemeClr val="tx2"/>
                </a:solidFill>
                <a:cs typeface="mohammad bold art 1" pitchFamily="2" charset="-78"/>
              </a:rPr>
              <a:t>نشرة الاكتتاب هي: «مستند </a:t>
            </a:r>
            <a:r>
              <a:rPr lang="ar-KW" sz="2800" dirty="0">
                <a:solidFill>
                  <a:schemeClr val="tx2"/>
                </a:solidFill>
                <a:cs typeface="mohammad bold art 1" pitchFamily="2" charset="-78"/>
              </a:rPr>
              <a:t>يتضمن بيانات ومعلومات عن الورقة المالية ومصدرها وغيرها من البيانات وذلك وفقاً للشروط والمتطلبات الصادرة عن </a:t>
            </a:r>
            <a:r>
              <a:rPr lang="ar-KW" sz="2800" dirty="0" smtClean="0">
                <a:solidFill>
                  <a:schemeClr val="tx2"/>
                </a:solidFill>
                <a:cs typeface="mohammad bold art 1" pitchFamily="2" charset="-78"/>
              </a:rPr>
              <a:t>الهيئة.»</a:t>
            </a:r>
            <a:endParaRPr lang="ar-KW" sz="28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12</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974385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أنواع نشرات الاكتتاب</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Bef>
                <a:spcPct val="0"/>
              </a:spcBef>
              <a:spcAft>
                <a:spcPts val="600"/>
              </a:spcAft>
              <a:buFont typeface="Wingdings" panose="05000000000000000000" pitchFamily="2" charset="2"/>
              <a:buChar char="§"/>
            </a:pPr>
            <a:r>
              <a:rPr lang="ar-KW" sz="2800" u="sng" dirty="0" smtClean="0">
                <a:solidFill>
                  <a:schemeClr val="tx2"/>
                </a:solidFill>
                <a:latin typeface="Calibri" pitchFamily="34" charset="0"/>
                <a:cs typeface="mohammad bold art 1" pitchFamily="2" charset="-78"/>
              </a:rPr>
              <a:t>نشرة الاكتتاب عام</a:t>
            </a:r>
          </a:p>
          <a:p>
            <a:pPr lvl="1" algn="just" rtl="1" fontAlgn="base">
              <a:spcBef>
                <a:spcPct val="0"/>
              </a:spcBef>
              <a:spcAft>
                <a:spcPts val="600"/>
              </a:spcAft>
            </a:pPr>
            <a:r>
              <a:rPr lang="ar-KW" sz="2400" dirty="0" smtClean="0">
                <a:solidFill>
                  <a:schemeClr val="tx2"/>
                </a:solidFill>
                <a:latin typeface="Calibri" pitchFamily="34" charset="0"/>
                <a:cs typeface="mohammad bold art 1" pitchFamily="2" charset="-78"/>
              </a:rPr>
              <a:t>هي النشرة التي تكون بها الدعوة موجهة للجمهور للاكتتاب أو شراء الأوراق المالية.</a:t>
            </a:r>
          </a:p>
          <a:p>
            <a:pPr lvl="1" algn="just" rtl="1" fontAlgn="base">
              <a:spcBef>
                <a:spcPct val="0"/>
              </a:spcBef>
              <a:spcAft>
                <a:spcPts val="600"/>
              </a:spcAft>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u="sng" dirty="0" smtClean="0">
                <a:solidFill>
                  <a:schemeClr val="tx2"/>
                </a:solidFill>
                <a:latin typeface="Calibri" pitchFamily="34" charset="0"/>
                <a:cs typeface="mohammad bold art 1" pitchFamily="2" charset="-78"/>
              </a:rPr>
              <a:t>نشرة الاكتتاب خاص</a:t>
            </a:r>
          </a:p>
          <a:p>
            <a:pPr lvl="1" algn="just" rtl="1" fontAlgn="base">
              <a:spcBef>
                <a:spcPct val="0"/>
              </a:spcBef>
              <a:spcAft>
                <a:spcPts val="600"/>
              </a:spcAft>
            </a:pPr>
            <a:r>
              <a:rPr lang="ar-KW" sz="2400" dirty="0">
                <a:solidFill>
                  <a:schemeClr val="tx2"/>
                </a:solidFill>
                <a:latin typeface="Calibri" pitchFamily="34" charset="0"/>
                <a:cs typeface="mohammad bold art 1" pitchFamily="2" charset="-78"/>
              </a:rPr>
              <a:t>هي النشرة التي تكون بها </a:t>
            </a:r>
            <a:r>
              <a:rPr lang="ar-KW" sz="2400" dirty="0" smtClean="0">
                <a:solidFill>
                  <a:schemeClr val="tx2"/>
                </a:solidFill>
                <a:latin typeface="Calibri" pitchFamily="34" charset="0"/>
                <a:cs typeface="mohammad bold art 1" pitchFamily="2" charset="-78"/>
              </a:rPr>
              <a:t>الدعوة موجهة إلى </a:t>
            </a:r>
            <a:r>
              <a:rPr lang="ar-KW" sz="2400" u="sng" dirty="0" smtClean="0">
                <a:solidFill>
                  <a:schemeClr val="tx2"/>
                </a:solidFill>
                <a:latin typeface="Calibri" pitchFamily="34" charset="0"/>
                <a:cs typeface="mohammad bold art 1" pitchFamily="2" charset="-78"/>
              </a:rPr>
              <a:t>العملاء المحترفين </a:t>
            </a:r>
            <a:r>
              <a:rPr lang="ar-KW" sz="2400" dirty="0" smtClean="0">
                <a:solidFill>
                  <a:schemeClr val="tx2"/>
                </a:solidFill>
                <a:latin typeface="Calibri" pitchFamily="34" charset="0"/>
                <a:cs typeface="mohammad bold art 1" pitchFamily="2" charset="-78"/>
              </a:rPr>
              <a:t>أو فئة معينة أو أشخاص معينين للاكتتاب في الأوراق المالية.</a:t>
            </a:r>
          </a:p>
          <a:p>
            <a:pPr lvl="1" algn="just" rtl="1" fontAlgn="base">
              <a:spcBef>
                <a:spcPct val="0"/>
              </a:spcBef>
              <a:spcAft>
                <a:spcPts val="600"/>
              </a:spcAft>
            </a:pPr>
            <a:endParaRPr lang="ar-KW" sz="2400" dirty="0" smtClean="0">
              <a:solidFill>
                <a:schemeClr val="tx2"/>
              </a:solidFill>
              <a:latin typeface="Calibri" pitchFamily="34" charset="0"/>
              <a:cs typeface="mohammad bold art 1" pitchFamily="2" charset="-78"/>
            </a:endParaRPr>
          </a:p>
          <a:p>
            <a:pPr marL="0" indent="0" algn="just" rtl="1" fontAlgn="base">
              <a:spcBef>
                <a:spcPct val="0"/>
              </a:spcBef>
              <a:spcAft>
                <a:spcPts val="600"/>
              </a:spcAft>
              <a:buNone/>
            </a:pPr>
            <a:endParaRPr lang="ar-KW" sz="28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525033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مقارنة بين الاكتتاب العام والخاص</a:t>
            </a:r>
            <a:endParaRPr lang="en-US" dirty="0">
              <a:solidFill>
                <a:schemeClr val="tx2"/>
              </a:solidFill>
              <a:cs typeface="mohammad bold art 1"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10289763"/>
              </p:ext>
            </p:extLst>
          </p:nvPr>
        </p:nvGraphicFramePr>
        <p:xfrm>
          <a:off x="457200" y="1600200"/>
          <a:ext cx="8229600" cy="4059952"/>
        </p:xfrm>
        <a:graphic>
          <a:graphicData uri="http://schemas.openxmlformats.org/drawingml/2006/table">
            <a:tbl>
              <a:tblPr firstRow="1" bandRow="1">
                <a:tableStyleId>{5C22544A-7EE6-4342-B048-85BDC9FD1C3A}</a:tableStyleId>
              </a:tblPr>
              <a:tblGrid>
                <a:gridCol w="4114800"/>
                <a:gridCol w="4114800"/>
              </a:tblGrid>
              <a:tr h="676672">
                <a:tc>
                  <a:txBody>
                    <a:bodyPr/>
                    <a:lstStyle/>
                    <a:p>
                      <a:pPr algn="ctr" rtl="1"/>
                      <a:r>
                        <a:rPr lang="ar-KW" dirty="0" smtClean="0">
                          <a:cs typeface="mohammad bold art 1" pitchFamily="2" charset="-78"/>
                        </a:rPr>
                        <a:t>اكتتاب</a:t>
                      </a:r>
                      <a:r>
                        <a:rPr lang="ar-KW" baseline="0" dirty="0" smtClean="0">
                          <a:cs typeface="mohammad bold art 1" pitchFamily="2" charset="-78"/>
                        </a:rPr>
                        <a:t> خاص</a:t>
                      </a:r>
                      <a:endParaRPr lang="en-US" dirty="0">
                        <a:cs typeface="mohammad bold art 1" pitchFamily="2" charset="-78"/>
                      </a:endParaRPr>
                    </a:p>
                  </a:txBody>
                  <a:tcPr anchor="ctr"/>
                </a:tc>
                <a:tc>
                  <a:txBody>
                    <a:bodyPr/>
                    <a:lstStyle/>
                    <a:p>
                      <a:pPr algn="ctr" rtl="1"/>
                      <a:r>
                        <a:rPr lang="ar-KW" dirty="0" smtClean="0">
                          <a:cs typeface="mohammad bold art 1" pitchFamily="2" charset="-78"/>
                        </a:rPr>
                        <a:t>اكتتاب عام</a:t>
                      </a:r>
                      <a:endParaRPr lang="en-US" dirty="0">
                        <a:cs typeface="mohammad bold art 1" pitchFamily="2" charset="-78"/>
                      </a:endParaRPr>
                    </a:p>
                  </a:txBody>
                  <a:tcPr anchor="ctr"/>
                </a:tc>
              </a:tr>
              <a:tr h="3209716">
                <a:tc>
                  <a:txBody>
                    <a:bodyPr/>
                    <a:lstStyle/>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موجهة للعملاء المحترفين أو فئة معينة.</a:t>
                      </a:r>
                    </a:p>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لا يجوز</a:t>
                      </a:r>
                      <a:r>
                        <a:rPr lang="ar-KW" baseline="0" dirty="0" smtClean="0">
                          <a:cs typeface="mohammad bold art 1" pitchFamily="2" charset="-78"/>
                        </a:rPr>
                        <a:t> استخدام وسائل الإعلان العامة</a:t>
                      </a:r>
                      <a:r>
                        <a:rPr lang="ar-KW" dirty="0" smtClean="0">
                          <a:cs typeface="mohammad bold art 1" pitchFamily="2" charset="-78"/>
                        </a:rPr>
                        <a:t>.</a:t>
                      </a:r>
                    </a:p>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التركيز على الإقرارات والتعهدات.</a:t>
                      </a:r>
                    </a:p>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البيانات والمعلومات تكون بشكل</a:t>
                      </a:r>
                      <a:r>
                        <a:rPr lang="ar-KW" baseline="0" dirty="0" smtClean="0">
                          <a:cs typeface="mohammad bold art 1" pitchFamily="2" charset="-78"/>
                        </a:rPr>
                        <a:t> عام.</a:t>
                      </a:r>
                      <a:endParaRPr lang="ar-KW" dirty="0" smtClean="0">
                        <a:cs typeface="mohammad bold art 1" pitchFamily="2" charset="-78"/>
                      </a:endParaRPr>
                    </a:p>
                    <a:p>
                      <a:pPr marL="285750" indent="-285750" algn="r" rtl="1">
                        <a:buFont typeface="Arial" panose="020B0604020202020204" pitchFamily="34" charset="0"/>
                        <a:buChar char="•"/>
                      </a:pPr>
                      <a:endParaRPr lang="ar-KW" dirty="0" smtClean="0">
                        <a:cs typeface="mohammad bold art 1" pitchFamily="2" charset="-78"/>
                      </a:endParaRPr>
                    </a:p>
                  </a:txBody>
                  <a:tcPr/>
                </a:tc>
                <a:tc>
                  <a:txBody>
                    <a:bodyPr/>
                    <a:lstStyle/>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موجهة للجمهور العام.</a:t>
                      </a:r>
                    </a:p>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يجب الإعلان في الصحف قبل الاكتتاب.</a:t>
                      </a:r>
                    </a:p>
                    <a:p>
                      <a:pPr marL="285750" indent="-285750" algn="r" rtl="1">
                        <a:buFont typeface="Wingdings" panose="05000000000000000000" pitchFamily="2" charset="2"/>
                        <a:buChar char="§"/>
                      </a:pPr>
                      <a:endParaRPr lang="ar-KW" dirty="0" smtClean="0">
                        <a:cs typeface="mohammad bold art 1" pitchFamily="2" charset="-78"/>
                      </a:endParaRPr>
                    </a:p>
                    <a:p>
                      <a:pPr marL="285750" indent="-285750" algn="r" rtl="1">
                        <a:buFont typeface="Wingdings" panose="05000000000000000000" pitchFamily="2" charset="2"/>
                        <a:buChar char="§"/>
                      </a:pPr>
                      <a:r>
                        <a:rPr lang="ar-KW" dirty="0" smtClean="0">
                          <a:cs typeface="mohammad bold art 1" pitchFamily="2" charset="-78"/>
                        </a:rPr>
                        <a:t>يجب توفير نسخ من نشرة الاكتتاب المعتمدة للجمهور</a:t>
                      </a:r>
                      <a:r>
                        <a:rPr lang="ar-KW" baseline="0" dirty="0" smtClean="0">
                          <a:cs typeface="mohammad bold art 1" pitchFamily="2" charset="-78"/>
                        </a:rPr>
                        <a:t> بالمجان.</a:t>
                      </a:r>
                    </a:p>
                    <a:p>
                      <a:pPr marL="285750" indent="-285750" algn="r" rtl="1">
                        <a:buFont typeface="Wingdings" panose="05000000000000000000" pitchFamily="2" charset="2"/>
                        <a:buChar char="§"/>
                      </a:pPr>
                      <a:endParaRPr lang="ar-KW" baseline="0" dirty="0" smtClean="0">
                        <a:cs typeface="mohammad bold art 1" pitchFamily="2" charset="-78"/>
                      </a:endParaRPr>
                    </a:p>
                    <a:p>
                      <a:pPr marL="285750" indent="-285750" algn="r" rtl="1">
                        <a:buFont typeface="Wingdings" panose="05000000000000000000" pitchFamily="2" charset="2"/>
                        <a:buChar char="§"/>
                      </a:pPr>
                      <a:r>
                        <a:rPr lang="ar-KW" baseline="0" dirty="0" smtClean="0">
                          <a:cs typeface="mohammad bold art 1" pitchFamily="2" charset="-78"/>
                        </a:rPr>
                        <a:t>البيانات والمعلومات تكون بشكل تفصيلي.</a:t>
                      </a:r>
                    </a:p>
                    <a:p>
                      <a:pPr marL="285750" indent="-285750" algn="r" rtl="1">
                        <a:buFont typeface="Arial" panose="020B0604020202020204" pitchFamily="34" charset="0"/>
                        <a:buChar char="•"/>
                      </a:pPr>
                      <a:endParaRPr lang="ar-KW" dirty="0" smtClean="0">
                        <a:cs typeface="mohammad bold art 1" pitchFamily="2" charset="-78"/>
                      </a:endParaRPr>
                    </a:p>
                    <a:p>
                      <a:pPr marL="285750" indent="-285750" algn="r" rtl="1">
                        <a:buFont typeface="Arial" panose="020B0604020202020204" pitchFamily="34" charset="0"/>
                        <a:buChar char="•"/>
                      </a:pPr>
                      <a:endParaRPr lang="ar-KW" dirty="0" smtClean="0">
                        <a:cs typeface="mohammad bold art 1" pitchFamily="2" charset="-78"/>
                      </a:endParaRPr>
                    </a:p>
                  </a:txBody>
                  <a:tcPr/>
                </a:tc>
              </a:tr>
            </a:tbl>
          </a:graphicData>
        </a:graphic>
      </p:graphicFrame>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14</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4338753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الإعفاءات من نشرة الاكتتاب</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484784"/>
            <a:ext cx="8001000" cy="4525963"/>
          </a:xfrm>
        </p:spPr>
        <p:txBody>
          <a:bodyPr>
            <a:normAutofit/>
          </a:bodyPr>
          <a:lstStyle/>
          <a:p>
            <a:pPr marL="0" indent="0" algn="just" rtl="1" fontAlgn="base">
              <a:spcBef>
                <a:spcPct val="0"/>
              </a:spcBef>
              <a:spcAft>
                <a:spcPts val="600"/>
              </a:spcAft>
              <a:buNone/>
            </a:pPr>
            <a:r>
              <a:rPr lang="ar-KW" sz="2800" dirty="0" smtClean="0">
                <a:solidFill>
                  <a:schemeClr val="tx2"/>
                </a:solidFill>
                <a:latin typeface="Calibri" pitchFamily="34" charset="0"/>
                <a:cs typeface="mohammad bold art 1" pitchFamily="2" charset="-78"/>
              </a:rPr>
              <a:t>يُعفى المصدر من إعداد نشرة اكتتاب في الحالات التالية:</a:t>
            </a: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دعوة ما لا يزيد عن </a:t>
            </a:r>
            <a:r>
              <a:rPr lang="ar-KW" sz="2800" dirty="0" smtClean="0">
                <a:solidFill>
                  <a:schemeClr val="tx2"/>
                </a:solidFill>
                <a:latin typeface="Calibri" pitchFamily="34" charset="0"/>
                <a:cs typeface="mohammad bold art 1" pitchFamily="2" charset="-78"/>
              </a:rPr>
              <a:t>50 شخصاً</a:t>
            </a:r>
            <a:r>
              <a:rPr lang="ar-KW" sz="2800" dirty="0" smtClean="0">
                <a:solidFill>
                  <a:schemeClr val="tx2"/>
                </a:solidFill>
                <a:latin typeface="Calibri" pitchFamily="34" charset="0"/>
                <a:cs typeface="mohammad bold art 1" pitchFamily="2" charset="-78"/>
              </a:rPr>
              <a:t>.</a:t>
            </a: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أن لا تزيد القيمة الإجمالية للإصدار أو الطرح عن مليون دينار كويتي.</a:t>
            </a: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إصدار أسهم منحة.</a:t>
            </a: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إصدار أسهم ضمن نظام خيار شراء أسهم للموظفين.</a:t>
            </a: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إصدار أسهم لدائني المصدر.</a:t>
            </a: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إصدار أسهم تمثل نسبة لا تزيد عن 10% من </a:t>
            </a:r>
            <a:r>
              <a:rPr lang="ar-KW" sz="2800" dirty="0" smtClean="0">
                <a:solidFill>
                  <a:schemeClr val="tx2"/>
                </a:solidFill>
                <a:latin typeface="Calibri" pitchFamily="34" charset="0"/>
                <a:cs typeface="mohammad bold art 1" pitchFamily="2" charset="-78"/>
              </a:rPr>
              <a:t>آخر </a:t>
            </a:r>
            <a:r>
              <a:rPr lang="ar-KW" sz="2800" dirty="0" smtClean="0">
                <a:solidFill>
                  <a:schemeClr val="tx2"/>
                </a:solidFill>
                <a:latin typeface="Calibri" pitchFamily="34" charset="0"/>
                <a:cs typeface="mohammad bold art 1" pitchFamily="2" charset="-78"/>
              </a:rPr>
              <a:t>إصدار لذات الفئة تم </a:t>
            </a:r>
            <a:r>
              <a:rPr lang="ar-KW" sz="2800" dirty="0" smtClean="0">
                <a:solidFill>
                  <a:schemeClr val="tx2"/>
                </a:solidFill>
                <a:latin typeface="Calibri" pitchFamily="34" charset="0"/>
                <a:cs typeface="mohammad bold art 1" pitchFamily="2" charset="-78"/>
              </a:rPr>
              <a:t>خلال </a:t>
            </a:r>
            <a:r>
              <a:rPr lang="ar-KW" sz="2800" dirty="0" smtClean="0">
                <a:solidFill>
                  <a:schemeClr val="tx2"/>
                </a:solidFill>
                <a:latin typeface="Calibri" pitchFamily="34" charset="0"/>
                <a:cs typeface="mohammad bold art 1" pitchFamily="2" charset="-78"/>
              </a:rPr>
              <a:t>فترة لا تتجاوز اثني عشر شهراً.</a:t>
            </a:r>
          </a:p>
          <a:p>
            <a:pPr algn="just" rtl="1" fontAlgn="base">
              <a:spcBef>
                <a:spcPct val="0"/>
              </a:spcBef>
              <a:spcAft>
                <a:spcPts val="600"/>
              </a:spcAft>
            </a:pPr>
            <a:endParaRPr lang="ar-KW" sz="28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15</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1502733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نشرة الاكتتاب في الأسهم العادية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يجب أن تحتوي نشرة الاكتتاب بيانات تفصيلية عن الأوراق المالية والحقوق المتعلقة بها.</a:t>
            </a:r>
          </a:p>
          <a:p>
            <a:pPr algn="just" rtl="1" fontAlgn="base">
              <a:spcBef>
                <a:spcPct val="0"/>
              </a:spcBef>
              <a:spcAft>
                <a:spcPts val="600"/>
              </a:spcAft>
              <a:buFont typeface="Wingdings" panose="05000000000000000000" pitchFamily="2" charset="2"/>
              <a:buChar char="§"/>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يجب أن تتضمن كافة البيانات والمعلومات المتعلقة  بالمصدر.</a:t>
            </a:r>
          </a:p>
          <a:p>
            <a:pPr marL="0" indent="0" algn="just" rtl="1" fontAlgn="base">
              <a:spcBef>
                <a:spcPct val="0"/>
              </a:spcBef>
              <a:spcAft>
                <a:spcPts val="600"/>
              </a:spcAft>
              <a:buNone/>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يجب أن تتضمن كذلك بيانات عن الأشخاص المسؤولين عن النشرة والإقرارات وفقاً للصيغة المعتمدة من قبل الهيئة.</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16</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8124472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نشرة الاكتتاب في الأسهم الممتازة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533400" y="1495325"/>
            <a:ext cx="8001000" cy="4525963"/>
          </a:xfrm>
        </p:spPr>
        <p:txBody>
          <a:bodyPr>
            <a:normAutofit/>
          </a:bodyPr>
          <a:lstStyle/>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بالإضافة إلى البيانات والمعلومات المطلوبة في نشرة الاكتتاب في الأسهم العادية، يجب أن تتضمن نشرة الاكتتاب في الأسهم الممتازة معلومات تفصيلية عن الحقوق المتعلقة بالأسهم الممتازة.</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يتم إصدار نشرة الاكتتاب للأسهم الممتازة عن طريق الاكتتاب الخاص فقط، ويجوز للهيئة الموافقة على الاكتتاب العام للأسهم الممتازة.</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17</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0063717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نشرة الاكتتاب في السندات</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spcBef>
                <a:spcPct val="0"/>
              </a:spcBef>
              <a:spcAft>
                <a:spcPts val="600"/>
              </a:spcAft>
              <a:buNone/>
            </a:pPr>
            <a:r>
              <a:rPr lang="ar-KW" sz="2400" dirty="0" smtClean="0">
                <a:solidFill>
                  <a:schemeClr val="tx2"/>
                </a:solidFill>
                <a:latin typeface="Calibri" pitchFamily="34" charset="0"/>
                <a:cs typeface="mohammad bold art 1" pitchFamily="2" charset="-78"/>
              </a:rPr>
              <a:t>يجب أن تتضمن نشرة الاكتتاب في السندات المعلومات الإضافية التالية:</a:t>
            </a:r>
          </a:p>
          <a:p>
            <a:pPr marL="0" indent="0" algn="just" rtl="1" fontAlgn="base">
              <a:spcBef>
                <a:spcPct val="0"/>
              </a:spcBef>
              <a:spcAft>
                <a:spcPts val="600"/>
              </a:spcAft>
              <a:buNone/>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شروط وأحكام </a:t>
            </a:r>
            <a:r>
              <a:rPr lang="ar-KW" sz="2400" dirty="0">
                <a:solidFill>
                  <a:schemeClr val="tx2"/>
                </a:solidFill>
                <a:latin typeface="Calibri" pitchFamily="34" charset="0"/>
                <a:cs typeface="mohammad bold art 1" pitchFamily="2" charset="-78"/>
              </a:rPr>
              <a:t>تشكيل وعمل هيئة حملة </a:t>
            </a:r>
            <a:r>
              <a:rPr lang="ar-KW" sz="2400" dirty="0" smtClean="0">
                <a:solidFill>
                  <a:schemeClr val="tx2"/>
                </a:solidFill>
                <a:latin typeface="Calibri" pitchFamily="34" charset="0"/>
                <a:cs typeface="mohammad bold art 1" pitchFamily="2" charset="-78"/>
              </a:rPr>
              <a:t>السندات.</a:t>
            </a:r>
          </a:p>
          <a:p>
            <a:pPr algn="just" rtl="1" fontAlgn="base">
              <a:spcBef>
                <a:spcPct val="0"/>
              </a:spcBef>
              <a:spcAft>
                <a:spcPts val="600"/>
              </a:spcAft>
              <a:buFont typeface="Wingdings" panose="05000000000000000000" pitchFamily="2" charset="2"/>
              <a:buChar char="§"/>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ذكر الحالات </a:t>
            </a:r>
            <a:r>
              <a:rPr lang="ar-KW" sz="2400" dirty="0">
                <a:solidFill>
                  <a:schemeClr val="tx2"/>
                </a:solidFill>
                <a:latin typeface="Calibri" pitchFamily="34" charset="0"/>
                <a:cs typeface="mohammad bold art 1" pitchFamily="2" charset="-78"/>
              </a:rPr>
              <a:t>التي تؤدي إلى تعجيل استرداد </a:t>
            </a:r>
            <a:r>
              <a:rPr lang="ar-KW" sz="2400" dirty="0" smtClean="0">
                <a:solidFill>
                  <a:schemeClr val="tx2"/>
                </a:solidFill>
                <a:latin typeface="Calibri" pitchFamily="34" charset="0"/>
                <a:cs typeface="mohammad bold art 1" pitchFamily="2" charset="-78"/>
              </a:rPr>
              <a:t>السندات.</a:t>
            </a:r>
          </a:p>
          <a:p>
            <a:pPr algn="just" rtl="1" fontAlgn="base">
              <a:spcBef>
                <a:spcPct val="0"/>
              </a:spcBef>
              <a:spcAft>
                <a:spcPts val="600"/>
              </a:spcAft>
              <a:buFont typeface="Wingdings" panose="05000000000000000000" pitchFamily="2" charset="2"/>
              <a:buChar char="§"/>
            </a:pPr>
            <a:endParaRPr lang="ar-KW" sz="24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شروط وأحكام التحويل إلى أسهم، في حال إصدار سندات قابلة للتحويل إلى أسهم.</a:t>
            </a:r>
            <a:endParaRPr lang="ar-KW" sz="24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18</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565842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نشرة الاكتتاب في الصكوك</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423317"/>
            <a:ext cx="8229600" cy="4525963"/>
          </a:xfrm>
        </p:spPr>
        <p:txBody>
          <a:bodyPr>
            <a:noAutofit/>
          </a:bodyPr>
          <a:lstStyle/>
          <a:p>
            <a:pPr marL="0" indent="0" algn="just" rtl="1" fontAlgn="base">
              <a:spcBef>
                <a:spcPct val="0"/>
              </a:spcBef>
              <a:spcAft>
                <a:spcPts val="600"/>
              </a:spcAft>
              <a:buNone/>
            </a:pPr>
            <a:r>
              <a:rPr lang="ar-KW" sz="2400" dirty="0" smtClean="0">
                <a:solidFill>
                  <a:schemeClr val="tx2"/>
                </a:solidFill>
                <a:latin typeface="Calibri" pitchFamily="34" charset="0"/>
                <a:cs typeface="mohammad bold art 1" pitchFamily="2" charset="-78"/>
              </a:rPr>
              <a:t>بالإضافة </a:t>
            </a:r>
            <a:r>
              <a:rPr lang="ar-KW" sz="2400" dirty="0">
                <a:solidFill>
                  <a:schemeClr val="tx2"/>
                </a:solidFill>
                <a:latin typeface="Calibri" pitchFamily="34" charset="0"/>
                <a:cs typeface="mohammad bold art 1" pitchFamily="2" charset="-78"/>
              </a:rPr>
              <a:t>إلى </a:t>
            </a:r>
            <a:r>
              <a:rPr lang="ar-KW" sz="2400" dirty="0" smtClean="0">
                <a:solidFill>
                  <a:schemeClr val="tx2"/>
                </a:solidFill>
                <a:latin typeface="Calibri" pitchFamily="34" charset="0"/>
                <a:cs typeface="mohammad bold art 1" pitchFamily="2" charset="-78"/>
              </a:rPr>
              <a:t>المعلومات والبيانات المطلوبة في </a:t>
            </a:r>
            <a:r>
              <a:rPr lang="ar-KW" sz="2400" dirty="0">
                <a:solidFill>
                  <a:schemeClr val="tx2"/>
                </a:solidFill>
                <a:latin typeface="Calibri" pitchFamily="34" charset="0"/>
                <a:cs typeface="mohammad bold art 1" pitchFamily="2" charset="-78"/>
              </a:rPr>
              <a:t>نشرة اكتتاب </a:t>
            </a:r>
            <a:r>
              <a:rPr lang="ar-KW" sz="2400" dirty="0" smtClean="0">
                <a:solidFill>
                  <a:schemeClr val="tx2"/>
                </a:solidFill>
                <a:latin typeface="Calibri" pitchFamily="34" charset="0"/>
                <a:cs typeface="mohammad bold art 1" pitchFamily="2" charset="-78"/>
              </a:rPr>
              <a:t>السندات، يجب أن تتضمن نشرة الاكتتاب في الصكوك ما يلي:</a:t>
            </a:r>
            <a:endParaRPr lang="ar-KW" sz="240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بيانات المصدر والملتزم والمنشئ.</a:t>
            </a: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مدى </a:t>
            </a:r>
            <a:r>
              <a:rPr lang="ar-KW" sz="2400" dirty="0">
                <a:solidFill>
                  <a:schemeClr val="tx2"/>
                </a:solidFill>
                <a:latin typeface="Calibri" pitchFamily="34" charset="0"/>
                <a:cs typeface="mohammad bold art 1" pitchFamily="2" charset="-78"/>
              </a:rPr>
              <a:t>أحقية حملة الصكوك في أرباح </a:t>
            </a:r>
            <a:r>
              <a:rPr lang="ar-KW" sz="2400" dirty="0" smtClean="0">
                <a:solidFill>
                  <a:schemeClr val="tx2"/>
                </a:solidFill>
                <a:latin typeface="Calibri" pitchFamily="34" charset="0"/>
                <a:cs typeface="mohammad bold art 1" pitchFamily="2" charset="-78"/>
              </a:rPr>
              <a:t>موجودات الصكوك ومدى </a:t>
            </a:r>
            <a:r>
              <a:rPr lang="ar-KW" sz="2400" dirty="0">
                <a:solidFill>
                  <a:schemeClr val="tx2"/>
                </a:solidFill>
                <a:latin typeface="Calibri" pitchFamily="34" charset="0"/>
                <a:cs typeface="mohammad bold art 1" pitchFamily="2" charset="-78"/>
              </a:rPr>
              <a:t>أحقيتهم في استرداد </a:t>
            </a:r>
            <a:r>
              <a:rPr lang="ar-KW" sz="2400" dirty="0" smtClean="0">
                <a:solidFill>
                  <a:schemeClr val="tx2"/>
                </a:solidFill>
                <a:latin typeface="Calibri" pitchFamily="34" charset="0"/>
                <a:cs typeface="mohammad bold art 1" pitchFamily="2" charset="-78"/>
              </a:rPr>
              <a:t>الصكوك.</a:t>
            </a: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تقرير مكتب التدقيق الشرعي الخارجي.</a:t>
            </a: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معلومات </a:t>
            </a:r>
            <a:r>
              <a:rPr lang="ar-KW" sz="2400" dirty="0">
                <a:solidFill>
                  <a:schemeClr val="tx2"/>
                </a:solidFill>
                <a:latin typeface="Calibri" pitchFamily="34" charset="0"/>
                <a:cs typeface="mohammad bold art 1" pitchFamily="2" charset="-78"/>
              </a:rPr>
              <a:t>عن الكفيل على النحو المطلوب </a:t>
            </a:r>
            <a:r>
              <a:rPr lang="ar-KW" sz="2400" dirty="0" smtClean="0">
                <a:solidFill>
                  <a:schemeClr val="tx2"/>
                </a:solidFill>
                <a:latin typeface="Calibri" pitchFamily="34" charset="0"/>
                <a:cs typeface="mohammad bold art 1" pitchFamily="2" charset="-78"/>
              </a:rPr>
              <a:t>بالنسبة للمصدر </a:t>
            </a:r>
            <a:r>
              <a:rPr lang="ar-KW" sz="2400" dirty="0">
                <a:solidFill>
                  <a:schemeClr val="tx2"/>
                </a:solidFill>
                <a:latin typeface="Calibri" pitchFamily="34" charset="0"/>
                <a:cs typeface="mohammad bold art 1" pitchFamily="2" charset="-78"/>
              </a:rPr>
              <a:t>والملتزم</a:t>
            </a:r>
            <a:r>
              <a:rPr lang="ar-KW" sz="2400" dirty="0" smtClean="0">
                <a:solidFill>
                  <a:schemeClr val="tx2"/>
                </a:solidFill>
                <a:latin typeface="Calibri" pitchFamily="34" charset="0"/>
                <a:cs typeface="mohammad bold art 1" pitchFamily="2" charset="-78"/>
              </a:rPr>
              <a:t>.</a:t>
            </a: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وصف </a:t>
            </a:r>
            <a:r>
              <a:rPr lang="ar-KW" sz="2400" dirty="0">
                <a:solidFill>
                  <a:schemeClr val="tx2"/>
                </a:solidFill>
                <a:latin typeface="Calibri" pitchFamily="34" charset="0"/>
                <a:cs typeface="mohammad bold art 1" pitchFamily="2" charset="-78"/>
              </a:rPr>
              <a:t>مفصل لهيكل الصكوك </a:t>
            </a:r>
            <a:r>
              <a:rPr lang="ar-KW" sz="2400" dirty="0" smtClean="0">
                <a:solidFill>
                  <a:schemeClr val="tx2"/>
                </a:solidFill>
                <a:latin typeface="Calibri" pitchFamily="34" charset="0"/>
                <a:cs typeface="mohammad bold art 1" pitchFamily="2" charset="-78"/>
              </a:rPr>
              <a:t>والعقود المؤسسة له.</a:t>
            </a:r>
          </a:p>
          <a:p>
            <a:pPr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وصف لموجودات الصكوك والعهدة المالية إن وجدت.</a:t>
            </a:r>
          </a:p>
          <a:p>
            <a:pPr algn="just" rtl="1" fontAlgn="base">
              <a:spcBef>
                <a:spcPct val="0"/>
              </a:spcBef>
              <a:spcAft>
                <a:spcPts val="600"/>
              </a:spcAft>
              <a:buFont typeface="Wingdings" panose="05000000000000000000" pitchFamily="2" charset="2"/>
              <a:buChar char="§"/>
            </a:pPr>
            <a:r>
              <a:rPr lang="ar-KW" sz="2400" dirty="0">
                <a:solidFill>
                  <a:schemeClr val="tx2"/>
                </a:solidFill>
                <a:latin typeface="Calibri" pitchFamily="34" charset="0"/>
                <a:cs typeface="mohammad bold art 1" pitchFamily="2" charset="-78"/>
              </a:rPr>
              <a:t>يجب أن تتضمن نشرة اكتتاب الصكوك </a:t>
            </a:r>
            <a:r>
              <a:rPr lang="ar-KW" sz="2400" dirty="0" smtClean="0">
                <a:solidFill>
                  <a:schemeClr val="tx2"/>
                </a:solidFill>
                <a:latin typeface="Calibri" pitchFamily="34" charset="0"/>
                <a:cs typeface="mohammad bold art 1" pitchFamily="2" charset="-78"/>
              </a:rPr>
              <a:t>عن التدفقات النقدية </a:t>
            </a:r>
            <a:r>
              <a:rPr lang="ar-KW" sz="2400" dirty="0">
                <a:solidFill>
                  <a:schemeClr val="tx2"/>
                </a:solidFill>
                <a:latin typeface="Calibri" pitchFamily="34" charset="0"/>
                <a:cs typeface="mohammad bold art 1" pitchFamily="2" charset="-78"/>
              </a:rPr>
              <a:t>الناتجة عن موجودات </a:t>
            </a:r>
            <a:r>
              <a:rPr lang="ar-KW" sz="2400" dirty="0" smtClean="0">
                <a:solidFill>
                  <a:schemeClr val="tx2"/>
                </a:solidFill>
                <a:latin typeface="Calibri" pitchFamily="34" charset="0"/>
                <a:cs typeface="mohammad bold art 1" pitchFamily="2" charset="-78"/>
              </a:rPr>
              <a:t>الصكوك.</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19</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4013660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مقدمــــــــة (2/1)</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423317"/>
            <a:ext cx="8077200" cy="4525963"/>
          </a:xfrm>
        </p:spPr>
        <p:txBody>
          <a:bodyPr>
            <a:noAutofit/>
          </a:bodyPr>
          <a:lstStyle/>
          <a:p>
            <a:pPr marL="0" lvl="0" indent="0" algn="just" rtl="1" fontAlgn="base">
              <a:lnSpc>
                <a:spcPct val="150000"/>
              </a:lnSpc>
              <a:spcBef>
                <a:spcPct val="0"/>
              </a:spcBef>
              <a:spcAft>
                <a:spcPts val="600"/>
              </a:spcAft>
              <a:buNone/>
            </a:pPr>
            <a:r>
              <a:rPr lang="ar-KW" sz="2200" dirty="0" smtClean="0">
                <a:solidFill>
                  <a:schemeClr val="tx2"/>
                </a:solidFill>
                <a:latin typeface="Calibri" pitchFamily="34" charset="0"/>
                <a:cs typeface="mohammad bold art 1" pitchFamily="2" charset="-78"/>
              </a:rPr>
              <a:t>بناءً </a:t>
            </a:r>
            <a:r>
              <a:rPr lang="ar-KW" sz="2200" dirty="0" smtClean="0">
                <a:solidFill>
                  <a:schemeClr val="tx2"/>
                </a:solidFill>
                <a:latin typeface="Calibri" pitchFamily="34" charset="0"/>
                <a:cs typeface="mohammad bold art 1" pitchFamily="2" charset="-78"/>
              </a:rPr>
              <a:t>على صدور القانون رقم 22 لسنة 2015 بتعديل بعض أحكام القانون رقم 7 لسنة 2010 بشأن إنشاء هيئة أسواق المال وتنظيم نشاط الأوراق المالية </a:t>
            </a:r>
            <a:r>
              <a:rPr lang="ar-KW" sz="2200" dirty="0" smtClean="0">
                <a:solidFill>
                  <a:schemeClr val="tx2"/>
                </a:solidFill>
                <a:latin typeface="Calibri" pitchFamily="34" charset="0"/>
                <a:cs typeface="mohammad bold art 1" pitchFamily="2" charset="-78"/>
              </a:rPr>
              <a:t>في تاريخ </a:t>
            </a:r>
            <a:r>
              <a:rPr lang="ar-KW" sz="2200" dirty="0" smtClean="0">
                <a:solidFill>
                  <a:schemeClr val="tx2"/>
                </a:solidFill>
                <a:latin typeface="Calibri" pitchFamily="34" charset="0"/>
                <a:cs typeface="mohammad bold art 1" pitchFamily="2" charset="-78"/>
              </a:rPr>
              <a:t>2015/5/4، قام مجلس المفوضين بتشكيل لجنة إشرافية لمراجعة وتطوير اللائحة التنفيذية لقانون الهيئة، حيث </a:t>
            </a:r>
            <a:r>
              <a:rPr lang="ar-KW" sz="2200" dirty="0">
                <a:solidFill>
                  <a:schemeClr val="tx2"/>
                </a:solidFill>
                <a:latin typeface="Calibri" pitchFamily="34" charset="0"/>
                <a:cs typeface="mohammad bold art 1" pitchFamily="2" charset="-78"/>
              </a:rPr>
              <a:t>دأبت اللجنة </a:t>
            </a:r>
            <a:r>
              <a:rPr lang="ar-KW" sz="2200" dirty="0" smtClean="0">
                <a:solidFill>
                  <a:schemeClr val="tx2"/>
                </a:solidFill>
                <a:latin typeface="Calibri" pitchFamily="34" charset="0"/>
                <a:cs typeface="mohammad bold art 1" pitchFamily="2" charset="-78"/>
              </a:rPr>
              <a:t>– ممثلة </a:t>
            </a:r>
            <a:r>
              <a:rPr lang="ar-KW" sz="2200" dirty="0">
                <a:solidFill>
                  <a:schemeClr val="tx2"/>
                </a:solidFill>
                <a:latin typeface="Calibri" pitchFamily="34" charset="0"/>
                <a:cs typeface="mohammad bold art 1" pitchFamily="2" charset="-78"/>
              </a:rPr>
              <a:t>بأعضائها وبدعم من مجلس المفوضين وفريق العمل وكافة إدارات الهيئة – على مراجعة اللائحة التنفيذية وكافة التعليمات الصادرة عن الهيئة وقرارات البورصة ذات العلاقة بهدف تطويرها وفقاً لأفضل الممارسات العالمية والإقليمية، وبما يتناسب مع متطلبات الأسواق المحلية والمنظومة التشريعية في دولة الكويت.</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2</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4496292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smtClean="0">
                <a:solidFill>
                  <a:schemeClr val="tx2"/>
                </a:solidFill>
                <a:cs typeface="mohammad bold art 1" pitchFamily="2" charset="-78"/>
              </a:rPr>
              <a:t>نشرة الاكتتاب التكميلية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579296" cy="4525963"/>
          </a:xfrm>
        </p:spPr>
        <p:txBody>
          <a:bodyPr>
            <a:normAutofit/>
          </a:bodyPr>
          <a:lstStyle/>
          <a:p>
            <a:pPr marL="457200" lvl="1" indent="0" algn="just" rtl="1" fontAlgn="base">
              <a:spcBef>
                <a:spcPct val="0"/>
              </a:spcBef>
              <a:spcAft>
                <a:spcPts val="600"/>
              </a:spcAft>
              <a:buNone/>
            </a:pPr>
            <a:endParaRPr lang="ar-KW" sz="2400" dirty="0" smtClean="0">
              <a:solidFill>
                <a:schemeClr val="tx2"/>
              </a:solidFill>
              <a:latin typeface="Calibri" pitchFamily="34" charset="0"/>
              <a:cs typeface="mohammad bold art 1" pitchFamily="2" charset="-78"/>
            </a:endParaRPr>
          </a:p>
          <a:p>
            <a:pPr lvl="1" algn="just" rtl="1" fontAlgn="base">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في حال طرأ على نشرة الاكتتاب المعتمدة من قبل الهيئة أي تغير جوهري أو تبين وجود خطأ أو اختلاف في أي من البيانات أو المعلومات في نشرة الاكتتاب المعتمدة من الهيئة، فإنّ المصدر يلتزم بتزويد كل مكتتب بنشرة اكتتاب </a:t>
            </a:r>
            <a:r>
              <a:rPr lang="ar-KW" sz="2400" dirty="0">
                <a:solidFill>
                  <a:schemeClr val="tx2"/>
                </a:solidFill>
                <a:latin typeface="Calibri" pitchFamily="34" charset="0"/>
                <a:cs typeface="mohammad bold art 1" pitchFamily="2" charset="-78"/>
              </a:rPr>
              <a:t>ت</a:t>
            </a:r>
            <a:r>
              <a:rPr lang="ar-KW" sz="2400" dirty="0" smtClean="0">
                <a:solidFill>
                  <a:schemeClr val="tx2"/>
                </a:solidFill>
                <a:latin typeface="Calibri" pitchFamily="34" charset="0"/>
                <a:cs typeface="mohammad bold art 1" pitchFamily="2" charset="-78"/>
              </a:rPr>
              <a:t>كميلية لتبيان الفروقات والإشارة إلى التعديلات، وذلك بعد الحصول على موافقة الهيئة وقبل انتهاء فترة الاكتتاب.</a:t>
            </a:r>
          </a:p>
          <a:p>
            <a:pPr marL="0" indent="0" algn="just" rtl="1" fontAlgn="base">
              <a:spcBef>
                <a:spcPct val="0"/>
              </a:spcBef>
              <a:spcAft>
                <a:spcPts val="600"/>
              </a:spcAft>
              <a:buNone/>
            </a:pPr>
            <a:endParaRPr lang="ar-KW" sz="28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20</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1510028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مقدمــــــــة (2/2)</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077200" cy="4525963"/>
          </a:xfrm>
        </p:spPr>
        <p:txBody>
          <a:bodyPr>
            <a:normAutofit/>
          </a:bodyPr>
          <a:lstStyle/>
          <a:p>
            <a:pPr lvl="0"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قامت الهيئة بإعادة </a:t>
            </a:r>
            <a:r>
              <a:rPr lang="ar-KW" sz="2800" dirty="0">
                <a:solidFill>
                  <a:schemeClr val="tx2"/>
                </a:solidFill>
                <a:latin typeface="Calibri" pitchFamily="34" charset="0"/>
                <a:cs typeface="mohammad bold art 1" pitchFamily="2" charset="-78"/>
              </a:rPr>
              <a:t>تنسيق وترتيب اللائحة التنفيذية </a:t>
            </a:r>
            <a:r>
              <a:rPr lang="ar-KW" sz="2800" dirty="0" smtClean="0">
                <a:solidFill>
                  <a:schemeClr val="tx2"/>
                </a:solidFill>
                <a:latin typeface="Calibri" pitchFamily="34" charset="0"/>
                <a:cs typeface="mohammad bold art 1" pitchFamily="2" charset="-78"/>
              </a:rPr>
              <a:t>وكافة الـتعليمات </a:t>
            </a:r>
            <a:r>
              <a:rPr lang="ar-KW" sz="2800" dirty="0">
                <a:solidFill>
                  <a:schemeClr val="tx2"/>
                </a:solidFill>
                <a:latin typeface="Calibri" pitchFamily="34" charset="0"/>
                <a:cs typeface="mohammad bold art 1" pitchFamily="2" charset="-78"/>
              </a:rPr>
              <a:t>الصـادرة </a:t>
            </a:r>
            <a:r>
              <a:rPr lang="ar-KW" sz="2800" dirty="0" smtClean="0">
                <a:solidFill>
                  <a:schemeClr val="tx2"/>
                </a:solidFill>
                <a:latin typeface="Calibri" pitchFamily="34" charset="0"/>
                <a:cs typeface="mohammad bold art 1" pitchFamily="2" charset="-78"/>
              </a:rPr>
              <a:t>عنها </a:t>
            </a:r>
            <a:r>
              <a:rPr lang="ar-KW" sz="2800" dirty="0">
                <a:solidFill>
                  <a:schemeClr val="tx2"/>
                </a:solidFill>
                <a:latin typeface="Calibri" pitchFamily="34" charset="0"/>
                <a:cs typeface="mohammad bold art 1" pitchFamily="2" charset="-78"/>
              </a:rPr>
              <a:t>في </a:t>
            </a:r>
            <a:r>
              <a:rPr lang="ar-KW" sz="2800" dirty="0" smtClean="0">
                <a:solidFill>
                  <a:schemeClr val="tx2"/>
                </a:solidFill>
                <a:latin typeface="Calibri" pitchFamily="34" charset="0"/>
                <a:cs typeface="mohammad bold art 1" pitchFamily="2" charset="-78"/>
              </a:rPr>
              <a:t>ستة </a:t>
            </a:r>
            <a:r>
              <a:rPr lang="ar-KW" sz="2800" dirty="0">
                <a:solidFill>
                  <a:schemeClr val="tx2"/>
                </a:solidFill>
                <a:latin typeface="Calibri" pitchFamily="34" charset="0"/>
                <a:cs typeface="mohammad bold art 1" pitchFamily="2" charset="-78"/>
              </a:rPr>
              <a:t>عـشر </a:t>
            </a:r>
            <a:r>
              <a:rPr lang="ar-KW" sz="2800" dirty="0" smtClean="0">
                <a:solidFill>
                  <a:schemeClr val="tx2"/>
                </a:solidFill>
                <a:latin typeface="Calibri" pitchFamily="34" charset="0"/>
                <a:cs typeface="mohammad bold art 1" pitchFamily="2" charset="-78"/>
              </a:rPr>
              <a:t>مجلداً يطلق على كل واحد </a:t>
            </a:r>
            <a:r>
              <a:rPr lang="ar-KW" sz="2800" dirty="0">
                <a:solidFill>
                  <a:schemeClr val="tx2"/>
                </a:solidFill>
                <a:latin typeface="Calibri" pitchFamily="34" charset="0"/>
                <a:cs typeface="mohammad bold art 1" pitchFamily="2" charset="-78"/>
              </a:rPr>
              <a:t>منها "كتاب"، على أن يتضمن كل كتاب على </a:t>
            </a:r>
            <a:r>
              <a:rPr lang="ar-KW" sz="2800" dirty="0" smtClean="0">
                <a:solidFill>
                  <a:schemeClr val="tx2"/>
                </a:solidFill>
                <a:latin typeface="Calibri" pitchFamily="34" charset="0"/>
                <a:cs typeface="mohammad bold art 1" pitchFamily="2" charset="-78"/>
              </a:rPr>
              <a:t>جدول محتويات وأن </a:t>
            </a:r>
            <a:r>
              <a:rPr lang="ar-KW" sz="2800" dirty="0">
                <a:solidFill>
                  <a:schemeClr val="tx2"/>
                </a:solidFill>
                <a:latin typeface="Calibri" pitchFamily="34" charset="0"/>
                <a:cs typeface="mohammad bold art 1" pitchFamily="2" charset="-78"/>
              </a:rPr>
              <a:t>يكون مقسماً إلى فصول وملاحق</a:t>
            </a:r>
            <a:r>
              <a:rPr lang="ar-KW" sz="2800" dirty="0" smtClean="0">
                <a:solidFill>
                  <a:schemeClr val="tx2"/>
                </a:solidFill>
                <a:latin typeface="Calibri" pitchFamily="34" charset="0"/>
                <a:cs typeface="mohammad bold art 1" pitchFamily="2" charset="-78"/>
              </a:rPr>
              <a:t>.</a:t>
            </a:r>
          </a:p>
          <a:p>
            <a:pPr marL="0" lvl="0" indent="0" algn="just" rtl="1" fontAlgn="base">
              <a:spcBef>
                <a:spcPct val="0"/>
              </a:spcBef>
              <a:spcAft>
                <a:spcPts val="600"/>
              </a:spcAft>
              <a:buNone/>
            </a:pPr>
            <a:endParaRPr lang="ar-KW" sz="2800" dirty="0" smtClean="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تم إعداد </a:t>
            </a:r>
            <a:r>
              <a:rPr lang="ar-KW" sz="2800" dirty="0" smtClean="0">
                <a:solidFill>
                  <a:schemeClr val="tx2"/>
                </a:solidFill>
                <a:latin typeface="Calibri" pitchFamily="34" charset="0"/>
                <a:cs typeface="mohammad bold art 1" pitchFamily="2" charset="-78"/>
              </a:rPr>
              <a:t>هذه </a:t>
            </a:r>
            <a:r>
              <a:rPr lang="ar-KW" sz="2800" dirty="0" smtClean="0">
                <a:solidFill>
                  <a:schemeClr val="tx2"/>
                </a:solidFill>
                <a:latin typeface="Calibri" pitchFamily="34" charset="0"/>
                <a:cs typeface="mohammad bold art 1" pitchFamily="2" charset="-78"/>
              </a:rPr>
              <a:t>الورشة استناداً إلى الأحكام الواردة في الكتاب الحادي عشر – «التعامل في الأوراق المالية</a:t>
            </a:r>
            <a:r>
              <a:rPr lang="ar-KW" sz="2800" dirty="0" smtClean="0">
                <a:solidFill>
                  <a:schemeClr val="tx2"/>
                </a:solidFill>
                <a:latin typeface="Calibri" pitchFamily="34" charset="0"/>
                <a:cs typeface="mohammad bold art 1" pitchFamily="2" charset="-78"/>
              </a:rPr>
              <a:t>».</a:t>
            </a:r>
            <a:endParaRPr lang="ar-KW" sz="2800" dirty="0" smtClean="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3</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1161285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smtClean="0">
                <a:solidFill>
                  <a:schemeClr val="tx2"/>
                </a:solidFill>
                <a:cs typeface="mohammad bold art 1" pitchFamily="2" charset="-78"/>
              </a:rPr>
              <a:t>جدول أعمال </a:t>
            </a:r>
            <a:r>
              <a:rPr lang="ar-KW" sz="3200" b="1" dirty="0" smtClean="0">
                <a:solidFill>
                  <a:schemeClr val="tx2"/>
                </a:solidFill>
                <a:cs typeface="mohammad bold art 1" pitchFamily="2" charset="-78"/>
              </a:rPr>
              <a:t>الورشة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20000"/>
          </a:bodyPr>
          <a:lstStyle/>
          <a:p>
            <a:pPr lvl="0"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تعريف «الورقة المالية</a:t>
            </a:r>
            <a:r>
              <a:rPr lang="ar-KW" sz="2800" dirty="0" smtClean="0">
                <a:solidFill>
                  <a:schemeClr val="tx2"/>
                </a:solidFill>
                <a:cs typeface="mohammad bold art 1" pitchFamily="2" charset="-78"/>
              </a:rPr>
              <a:t>»</a:t>
            </a:r>
          </a:p>
          <a:p>
            <a:pPr lvl="0"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تعريف «التعامل في الأوراق المالية»</a:t>
            </a:r>
            <a:endParaRPr lang="ar-KW" sz="2800" dirty="0" smtClean="0">
              <a:solidFill>
                <a:schemeClr val="tx2"/>
              </a:solidFill>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أنواع </a:t>
            </a:r>
            <a:r>
              <a:rPr lang="ar-KW" sz="2800" dirty="0">
                <a:solidFill>
                  <a:schemeClr val="tx2"/>
                </a:solidFill>
                <a:cs typeface="mohammad bold art 1" pitchFamily="2" charset="-78"/>
              </a:rPr>
              <a:t>الأوراق </a:t>
            </a:r>
            <a:r>
              <a:rPr lang="ar-KW" sz="2800" dirty="0" smtClean="0">
                <a:solidFill>
                  <a:schemeClr val="tx2"/>
                </a:solidFill>
                <a:cs typeface="mohammad bold art 1" pitchFamily="2" charset="-78"/>
              </a:rPr>
              <a:t>المالية</a:t>
            </a:r>
          </a:p>
          <a:p>
            <a:pPr lvl="0"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الإصدار والطرح (نطاق الخضوع</a:t>
            </a:r>
            <a:r>
              <a:rPr lang="ar-KW" sz="2800" dirty="0" smtClean="0">
                <a:solidFill>
                  <a:schemeClr val="tx2"/>
                </a:solidFill>
                <a:cs typeface="mohammad bold art 1" pitchFamily="2" charset="-78"/>
              </a:rPr>
              <a:t>)</a:t>
            </a:r>
          </a:p>
          <a:p>
            <a:pPr lvl="0"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الإصدار أو الطرح (الجدول الزمني) </a:t>
            </a:r>
            <a:endParaRPr lang="ar-KW" sz="2800" dirty="0" smtClean="0">
              <a:solidFill>
                <a:schemeClr val="tx2"/>
              </a:solidFill>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أنواع الإصدار</a:t>
            </a: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أنواع نشرات الاكتتاب</a:t>
            </a: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مقارنة بين </a:t>
            </a:r>
            <a:r>
              <a:rPr lang="ar-KW" sz="2800" dirty="0">
                <a:solidFill>
                  <a:schemeClr val="tx2"/>
                </a:solidFill>
                <a:cs typeface="mohammad bold art 1" pitchFamily="2" charset="-78"/>
              </a:rPr>
              <a:t>الاكتتاب العام </a:t>
            </a:r>
            <a:r>
              <a:rPr lang="ar-KW" sz="2800" dirty="0" smtClean="0">
                <a:solidFill>
                  <a:schemeClr val="tx2"/>
                </a:solidFill>
                <a:cs typeface="mohammad bold art 1" pitchFamily="2" charset="-78"/>
              </a:rPr>
              <a:t>والخاص</a:t>
            </a:r>
          </a:p>
          <a:p>
            <a:pPr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الإعفاءات من نشرة الاكتتاب</a:t>
            </a:r>
            <a:endParaRPr lang="ar-KW" sz="2800" dirty="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cs typeface="mohammad bold art 1" pitchFamily="2" charset="-78"/>
              </a:rPr>
              <a:t>نشرات </a:t>
            </a:r>
            <a:r>
              <a:rPr lang="ar-KW" sz="2800" dirty="0">
                <a:solidFill>
                  <a:schemeClr val="tx2"/>
                </a:solidFill>
                <a:cs typeface="mohammad bold art 1" pitchFamily="2" charset="-78"/>
              </a:rPr>
              <a:t>الاكتتاب </a:t>
            </a:r>
            <a:r>
              <a:rPr lang="ar-KW" sz="2800" dirty="0" smtClean="0">
                <a:solidFill>
                  <a:schemeClr val="tx2"/>
                </a:solidFill>
                <a:cs typeface="mohammad bold art 1" pitchFamily="2" charset="-78"/>
              </a:rPr>
              <a:t>في </a:t>
            </a:r>
            <a:r>
              <a:rPr lang="ar-KW" sz="2800" dirty="0" smtClean="0">
                <a:solidFill>
                  <a:schemeClr val="tx2"/>
                </a:solidFill>
                <a:cs typeface="mohammad bold art 1" pitchFamily="2" charset="-78"/>
              </a:rPr>
              <a:t>الأوراق </a:t>
            </a:r>
            <a:r>
              <a:rPr lang="ar-KW" sz="2800" dirty="0">
                <a:solidFill>
                  <a:schemeClr val="tx2"/>
                </a:solidFill>
                <a:cs typeface="mohammad bold art 1" pitchFamily="2" charset="-78"/>
              </a:rPr>
              <a:t>المالية</a:t>
            </a:r>
            <a:endParaRPr lang="ar-KW" sz="2800" dirty="0" smtClean="0">
              <a:solidFill>
                <a:schemeClr val="tx2"/>
              </a:solidFill>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a:solidFill>
                  <a:schemeClr val="tx2"/>
                </a:solidFill>
                <a:cs typeface="mohammad bold art 1" pitchFamily="2" charset="-78"/>
              </a:rPr>
              <a:t>نشرة الاكتتاب </a:t>
            </a:r>
            <a:r>
              <a:rPr lang="ar-KW" sz="2800" dirty="0" smtClean="0">
                <a:solidFill>
                  <a:schemeClr val="tx2"/>
                </a:solidFill>
                <a:cs typeface="mohammad bold art 1" pitchFamily="2" charset="-78"/>
              </a:rPr>
              <a:t>التكميلية</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4</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تعريف «الورقة المالية»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412776"/>
            <a:ext cx="8229600" cy="4756150"/>
          </a:xfrm>
        </p:spPr>
        <p:txBody>
          <a:bodyPr>
            <a:normAutofit fontScale="70000" lnSpcReduction="20000"/>
          </a:bodyPr>
          <a:lstStyle/>
          <a:p>
            <a:pPr marL="0" lvl="0" indent="0" algn="just" rtl="1" fontAlgn="base">
              <a:spcBef>
                <a:spcPct val="0"/>
              </a:spcBef>
              <a:spcAft>
                <a:spcPts val="600"/>
              </a:spcAft>
              <a:buNone/>
            </a:pPr>
            <a:r>
              <a:rPr lang="ar-KW" sz="2800" dirty="0" smtClean="0">
                <a:solidFill>
                  <a:schemeClr val="tx2"/>
                </a:solidFill>
                <a:latin typeface="Calibri" pitchFamily="34" charset="0"/>
                <a:cs typeface="mohammad bold art 1" pitchFamily="2" charset="-78"/>
              </a:rPr>
              <a:t>وفقاً لتعديلات قانون الهيئة، فإنّ الورقـــــــــة الماليـــــة هي «أي </a:t>
            </a:r>
            <a:r>
              <a:rPr lang="ar-KW" sz="2800" dirty="0">
                <a:solidFill>
                  <a:schemeClr val="tx2"/>
                </a:solidFill>
                <a:latin typeface="Calibri" pitchFamily="34" charset="0"/>
                <a:cs typeface="mohammad bold art 1" pitchFamily="2" charset="-78"/>
              </a:rPr>
              <a:t>صك - أياً كان شكله القانوني - يثبت حصة في عملـية تمويلية قابلة للتداول بترخيص من الهيئة </a:t>
            </a:r>
            <a:r>
              <a:rPr lang="ar-KW" sz="2800" dirty="0" smtClean="0">
                <a:solidFill>
                  <a:schemeClr val="tx2"/>
                </a:solidFill>
                <a:latin typeface="Calibri" pitchFamily="34" charset="0"/>
                <a:cs typeface="mohammad bold art 1" pitchFamily="2" charset="-78"/>
              </a:rPr>
              <a:t>مثل:</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الأسهم </a:t>
            </a:r>
            <a:r>
              <a:rPr lang="ar-KW" sz="2800" dirty="0">
                <a:solidFill>
                  <a:schemeClr val="tx2"/>
                </a:solidFill>
                <a:latin typeface="Calibri" pitchFamily="34" charset="0"/>
                <a:cs typeface="mohammad bold art 1" pitchFamily="2" charset="-78"/>
              </a:rPr>
              <a:t>الصادرة أو المقترح إصدارها في رأسمال </a:t>
            </a:r>
            <a:r>
              <a:rPr lang="ar-KW" sz="2800" dirty="0" smtClean="0">
                <a:solidFill>
                  <a:schemeClr val="tx2"/>
                </a:solidFill>
                <a:latin typeface="Calibri" pitchFamily="34" charset="0"/>
                <a:cs typeface="mohammad bold art 1" pitchFamily="2" charset="-78"/>
              </a:rPr>
              <a:t>شركة.</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أي </a:t>
            </a:r>
            <a:r>
              <a:rPr lang="ar-KW" sz="2800" dirty="0">
                <a:solidFill>
                  <a:schemeClr val="tx2"/>
                </a:solidFill>
                <a:latin typeface="Calibri" pitchFamily="34" charset="0"/>
                <a:cs typeface="mohammad bold art 1" pitchFamily="2" charset="-78"/>
              </a:rPr>
              <a:t>أداة </a:t>
            </a:r>
            <a:r>
              <a:rPr lang="ar-KW" sz="2800" dirty="0" smtClean="0">
                <a:solidFill>
                  <a:schemeClr val="tx2"/>
                </a:solidFill>
                <a:latin typeface="Calibri" pitchFamily="34" charset="0"/>
                <a:cs typeface="mohammad bold art 1" pitchFamily="2" charset="-78"/>
              </a:rPr>
              <a:t>تنشئ </a:t>
            </a:r>
            <a:r>
              <a:rPr lang="ar-KW" sz="2800" dirty="0">
                <a:solidFill>
                  <a:schemeClr val="tx2"/>
                </a:solidFill>
                <a:latin typeface="Calibri" pitchFamily="34" charset="0"/>
                <a:cs typeface="mohammad bold art 1" pitchFamily="2" charset="-78"/>
              </a:rPr>
              <a:t>أو تقر مديونية تم أو سيتم إصدارها بواسطة </a:t>
            </a:r>
            <a:r>
              <a:rPr lang="ar-KW" sz="2800" dirty="0" smtClean="0">
                <a:solidFill>
                  <a:schemeClr val="tx2"/>
                </a:solidFill>
                <a:latin typeface="Calibri" pitchFamily="34" charset="0"/>
                <a:cs typeface="mohammad bold art 1" pitchFamily="2" charset="-78"/>
              </a:rPr>
              <a:t>شركة.</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القروض </a:t>
            </a:r>
            <a:r>
              <a:rPr lang="ar-KW" sz="2800" dirty="0">
                <a:solidFill>
                  <a:schemeClr val="tx2"/>
                </a:solidFill>
                <a:latin typeface="Calibri" pitchFamily="34" charset="0"/>
                <a:cs typeface="mohammad bold art 1" pitchFamily="2" charset="-78"/>
              </a:rPr>
              <a:t>والسندات والصكوك والأدوات الأخرى القابلة للتحويل إلى أسهم في رأسمال </a:t>
            </a:r>
            <a:r>
              <a:rPr lang="ar-KW" sz="2800" dirty="0" smtClean="0">
                <a:solidFill>
                  <a:schemeClr val="tx2"/>
                </a:solidFill>
                <a:latin typeface="Calibri" pitchFamily="34" charset="0"/>
                <a:cs typeface="mohammad bold art 1" pitchFamily="2" charset="-78"/>
              </a:rPr>
              <a:t>شركة.</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جميع </a:t>
            </a:r>
            <a:r>
              <a:rPr lang="ar-KW" sz="2800" dirty="0">
                <a:solidFill>
                  <a:schemeClr val="tx2"/>
                </a:solidFill>
                <a:latin typeface="Calibri" pitchFamily="34" charset="0"/>
                <a:cs typeface="mohammad bold art 1" pitchFamily="2" charset="-78"/>
              </a:rPr>
              <a:t>أدوات الدين العام القابلة للتداول والصادرة عن الهيئات الحكومية المختلفة أو الهيئات والمؤسسات العامة </a:t>
            </a:r>
            <a:r>
              <a:rPr lang="ar-KW" sz="2800" dirty="0" smtClean="0">
                <a:solidFill>
                  <a:schemeClr val="tx2"/>
                </a:solidFill>
                <a:latin typeface="Calibri" pitchFamily="34" charset="0"/>
                <a:cs typeface="mohammad bold art 1" pitchFamily="2" charset="-78"/>
              </a:rPr>
              <a:t>.</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أي </a:t>
            </a:r>
            <a:r>
              <a:rPr lang="ar-KW" sz="2800" dirty="0">
                <a:solidFill>
                  <a:schemeClr val="tx2"/>
                </a:solidFill>
                <a:latin typeface="Calibri" pitchFamily="34" charset="0"/>
                <a:cs typeface="mohammad bold art 1" pitchFamily="2" charset="-78"/>
              </a:rPr>
              <a:t>حق أو خيار أو مشتقات تتعلق بأي من الأوراق </a:t>
            </a:r>
            <a:r>
              <a:rPr lang="ar-KW" sz="2800" dirty="0" smtClean="0">
                <a:solidFill>
                  <a:schemeClr val="tx2"/>
                </a:solidFill>
                <a:latin typeface="Calibri" pitchFamily="34" charset="0"/>
                <a:cs typeface="mohammad bold art 1" pitchFamily="2" charset="-78"/>
              </a:rPr>
              <a:t>المالية.</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الوحدات </a:t>
            </a:r>
            <a:r>
              <a:rPr lang="ar-KW" sz="2800" dirty="0">
                <a:solidFill>
                  <a:schemeClr val="tx2"/>
                </a:solidFill>
                <a:latin typeface="Calibri" pitchFamily="34" charset="0"/>
                <a:cs typeface="mohammad bold art 1" pitchFamily="2" charset="-78"/>
              </a:rPr>
              <a:t>في نظام استثمار </a:t>
            </a:r>
            <a:r>
              <a:rPr lang="ar-KW" sz="2800" dirty="0" smtClean="0">
                <a:solidFill>
                  <a:schemeClr val="tx2"/>
                </a:solidFill>
                <a:latin typeface="Calibri" pitchFamily="34" charset="0"/>
                <a:cs typeface="mohammad bold art 1" pitchFamily="2" charset="-78"/>
              </a:rPr>
              <a:t>جماعي.</a:t>
            </a:r>
          </a:p>
          <a:p>
            <a:pPr marL="514350" lvl="0" indent="-514350" algn="just" rtl="1" fontAlgn="base">
              <a:spcBef>
                <a:spcPct val="0"/>
              </a:spcBef>
              <a:spcAft>
                <a:spcPts val="600"/>
              </a:spcAft>
              <a:buFont typeface="+mj-cs"/>
              <a:buAutoNum type="arabic2Minus"/>
            </a:pPr>
            <a:r>
              <a:rPr lang="ar-KW" sz="2800" dirty="0" smtClean="0">
                <a:solidFill>
                  <a:schemeClr val="tx2"/>
                </a:solidFill>
                <a:latin typeface="Calibri" pitchFamily="34" charset="0"/>
                <a:cs typeface="mohammad bold art 1" pitchFamily="2" charset="-78"/>
              </a:rPr>
              <a:t>أي </a:t>
            </a:r>
            <a:r>
              <a:rPr lang="ar-KW" sz="2800" dirty="0">
                <a:solidFill>
                  <a:schemeClr val="tx2"/>
                </a:solidFill>
                <a:latin typeface="Calibri" pitchFamily="34" charset="0"/>
                <a:cs typeface="mohammad bold art 1" pitchFamily="2" charset="-78"/>
              </a:rPr>
              <a:t>ورقة أو صك تعتبره الهيئة ورقة مالية لأغراض تطبيق هذا القانون </a:t>
            </a:r>
            <a:r>
              <a:rPr lang="ar-KW" sz="2800" dirty="0" smtClean="0">
                <a:solidFill>
                  <a:schemeClr val="tx2"/>
                </a:solidFill>
                <a:latin typeface="Calibri" pitchFamily="34" charset="0"/>
                <a:cs typeface="mohammad bold art 1" pitchFamily="2" charset="-78"/>
              </a:rPr>
              <a:t>واللائحة.</a:t>
            </a:r>
          </a:p>
          <a:p>
            <a:pPr marL="0" lvl="0" indent="0" algn="just" rtl="1" fontAlgn="base">
              <a:spcBef>
                <a:spcPct val="0"/>
              </a:spcBef>
              <a:spcAft>
                <a:spcPts val="600"/>
              </a:spcAft>
              <a:buNone/>
            </a:pPr>
            <a:r>
              <a:rPr lang="ar-KW" sz="2800" dirty="0" smtClean="0">
                <a:solidFill>
                  <a:schemeClr val="tx2"/>
                </a:solidFill>
                <a:latin typeface="Calibri" pitchFamily="34" charset="0"/>
                <a:cs typeface="mohammad bold art 1" pitchFamily="2" charset="-78"/>
              </a:rPr>
              <a:t>ولا </a:t>
            </a:r>
            <a:r>
              <a:rPr lang="ar-KW" sz="2800" dirty="0">
                <a:solidFill>
                  <a:schemeClr val="tx2"/>
                </a:solidFill>
                <a:latin typeface="Calibri" pitchFamily="34" charset="0"/>
                <a:cs typeface="mohammad bold art 1" pitchFamily="2" charset="-78"/>
              </a:rPr>
              <a:t>تعد أوراقاً مالية الأوراق التجارية مثل الشيكات والكمبيالات والسندات لأمر، وكذلك الاعتمادات المستندية والحوالات النقدية والأدوات التي تتداولها البنوك حصراً فيما بينها </a:t>
            </a:r>
            <a:r>
              <a:rPr lang="ar-KW" sz="2800" dirty="0" err="1">
                <a:solidFill>
                  <a:schemeClr val="tx2"/>
                </a:solidFill>
                <a:latin typeface="Calibri" pitchFamily="34" charset="0"/>
                <a:cs typeface="mohammad bold art 1" pitchFamily="2" charset="-78"/>
              </a:rPr>
              <a:t>وبوالص</a:t>
            </a:r>
            <a:r>
              <a:rPr lang="ar-KW" sz="2800" dirty="0">
                <a:solidFill>
                  <a:schemeClr val="tx2"/>
                </a:solidFill>
                <a:latin typeface="Calibri" pitchFamily="34" charset="0"/>
                <a:cs typeface="mohammad bold art 1" pitchFamily="2" charset="-78"/>
              </a:rPr>
              <a:t> التأمين والحقوق المترتبة في صناديق التقاعد للمنتفعين</a:t>
            </a:r>
            <a:r>
              <a:rPr lang="ar-KW" sz="2800" dirty="0" smtClean="0">
                <a:solidFill>
                  <a:schemeClr val="tx2"/>
                </a:solidFill>
                <a:latin typeface="Calibri" pitchFamily="34" charset="0"/>
                <a:cs typeface="mohammad bold art 1" pitchFamily="2" charset="-78"/>
              </a:rPr>
              <a:t>.»</a:t>
            </a: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5</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869669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274638"/>
            <a:ext cx="6226622" cy="1143000"/>
          </a:xfrm>
        </p:spPr>
        <p:txBody>
          <a:bodyPr>
            <a:normAutofit/>
          </a:bodyPr>
          <a:lstStyle/>
          <a:p>
            <a:pPr algn="r" rtl="1"/>
            <a:r>
              <a:rPr lang="ar-KW" sz="3200" b="1" dirty="0" smtClean="0">
                <a:solidFill>
                  <a:schemeClr val="tx2"/>
                </a:solidFill>
                <a:cs typeface="mohammad bold art 1" pitchFamily="2" charset="-78"/>
              </a:rPr>
              <a:t>تعريف «التعامل في الأوراق المالية»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412776"/>
            <a:ext cx="8229600" cy="4525963"/>
          </a:xfrm>
        </p:spPr>
        <p:txBody>
          <a:bodyPr>
            <a:normAutofit fontScale="92500"/>
          </a:bodyPr>
          <a:lstStyle/>
          <a:p>
            <a:pPr marL="0" lvl="0" indent="0" algn="just" rtl="1" fontAlgn="base">
              <a:lnSpc>
                <a:spcPct val="150000"/>
              </a:lnSpc>
              <a:spcBef>
                <a:spcPct val="0"/>
              </a:spcBef>
              <a:spcAft>
                <a:spcPts val="600"/>
              </a:spcAft>
              <a:buNone/>
            </a:pPr>
            <a:r>
              <a:rPr lang="ar-KW" sz="2400" dirty="0" smtClean="0">
                <a:solidFill>
                  <a:schemeClr val="tx2"/>
                </a:solidFill>
                <a:latin typeface="Calibri" pitchFamily="34" charset="0"/>
                <a:cs typeface="mohammad bold art 1" pitchFamily="2" charset="-78"/>
              </a:rPr>
              <a:t>وفقاً لتعديلات قانون الهيئة، فإنّ التعامل في الأوراق </a:t>
            </a:r>
            <a:r>
              <a:rPr lang="ar-KW" sz="2400" dirty="0">
                <a:solidFill>
                  <a:schemeClr val="tx2"/>
                </a:solidFill>
                <a:latin typeface="Calibri" pitchFamily="34" charset="0"/>
                <a:cs typeface="mohammad bold art 1" pitchFamily="2" charset="-78"/>
              </a:rPr>
              <a:t>الماليـــــة هو </a:t>
            </a:r>
            <a:r>
              <a:rPr lang="ar-KW" sz="2400" dirty="0" smtClean="0">
                <a:solidFill>
                  <a:schemeClr val="tx2"/>
                </a:solidFill>
                <a:latin typeface="Calibri" pitchFamily="34" charset="0"/>
                <a:cs typeface="mohammad bold art 1" pitchFamily="2" charset="-78"/>
              </a:rPr>
              <a:t>«تعامل </a:t>
            </a:r>
            <a:r>
              <a:rPr lang="ar-KW" sz="2400" dirty="0">
                <a:solidFill>
                  <a:schemeClr val="tx2"/>
                </a:solidFill>
                <a:latin typeface="Calibri" pitchFamily="34" charset="0"/>
                <a:cs typeface="mohammad bold art 1" pitchFamily="2" charset="-78"/>
              </a:rPr>
              <a:t>الشخص على الورقة المالية لحسابه الخــــاص أو بالنيابة عن غيره عن طريق بيعها، أو شرائها، أو تقديم عرض بيع أو شراء أو استــحواذ بشأنها، أو </a:t>
            </a:r>
            <a:r>
              <a:rPr lang="ar-KW" sz="2400" u="sng" dirty="0">
                <a:solidFill>
                  <a:schemeClr val="tx2"/>
                </a:solidFill>
                <a:latin typeface="Calibri" pitchFamily="34" charset="0"/>
                <a:cs typeface="mohammad bold art 1" pitchFamily="2" charset="-78"/>
              </a:rPr>
              <a:t>إصداره</a:t>
            </a:r>
            <a:r>
              <a:rPr lang="ar-KW" sz="2400" dirty="0">
                <a:solidFill>
                  <a:schemeClr val="tx2"/>
                </a:solidFill>
                <a:latin typeface="Calibri" pitchFamily="34" charset="0"/>
                <a:cs typeface="mohammad bold art 1" pitchFamily="2" charset="-78"/>
              </a:rPr>
              <a:t>ا، أو </a:t>
            </a:r>
            <a:r>
              <a:rPr lang="ar-KW" sz="2400" u="sng" dirty="0">
                <a:solidFill>
                  <a:schemeClr val="tx2"/>
                </a:solidFill>
                <a:latin typeface="Calibri" pitchFamily="34" charset="0"/>
                <a:cs typeface="mohammad bold art 1" pitchFamily="2" charset="-78"/>
              </a:rPr>
              <a:t>طرحهـا</a:t>
            </a:r>
            <a:r>
              <a:rPr lang="ar-KW" sz="2400" dirty="0">
                <a:solidFill>
                  <a:schemeClr val="tx2"/>
                </a:solidFill>
                <a:latin typeface="Calibri" pitchFamily="34" charset="0"/>
                <a:cs typeface="mohammad bold art 1" pitchFamily="2" charset="-78"/>
              </a:rPr>
              <a:t> </a:t>
            </a:r>
            <a:r>
              <a:rPr lang="ar-KW" sz="2400" dirty="0" smtClean="0">
                <a:solidFill>
                  <a:schemeClr val="tx2"/>
                </a:solidFill>
                <a:latin typeface="Calibri" pitchFamily="34" charset="0"/>
                <a:cs typeface="mohammad bold art 1" pitchFamily="2" charset="-78"/>
              </a:rPr>
              <a:t>للاكتتاب، </a:t>
            </a:r>
            <a:r>
              <a:rPr lang="ar-KW" sz="2400" dirty="0">
                <a:solidFill>
                  <a:schemeClr val="tx2"/>
                </a:solidFill>
                <a:latin typeface="Calibri" pitchFamily="34" charset="0"/>
                <a:cs typeface="mohammad bold art 1" pitchFamily="2" charset="-78"/>
              </a:rPr>
              <a:t>أو </a:t>
            </a:r>
            <a:r>
              <a:rPr lang="ar-KW" sz="2400" u="sng" dirty="0">
                <a:solidFill>
                  <a:schemeClr val="tx2"/>
                </a:solidFill>
                <a:latin typeface="Calibri" pitchFamily="34" charset="0"/>
                <a:cs typeface="mohammad bold art 1" pitchFamily="2" charset="-78"/>
              </a:rPr>
              <a:t>الاكتتاب</a:t>
            </a:r>
            <a:r>
              <a:rPr lang="ar-KW" sz="2400" dirty="0">
                <a:solidFill>
                  <a:schemeClr val="tx2"/>
                </a:solidFill>
                <a:latin typeface="Calibri" pitchFamily="34" charset="0"/>
                <a:cs typeface="mohammad bold art 1" pitchFamily="2" charset="-78"/>
              </a:rPr>
              <a:t> فيها، أو التنازل عن حق الاكتتاب فيها، أو الترويج لها، أو تسويقها، أو التعهد بتغطية الاكتتاب فيها، أو حفظها، أو إدراجها، أو إيداعها، أو تسويتها، أو تمويــل التعامل بها، أو إقراضها، أو البيع على المكشــوف لها، أو رهنها، أو التنــازل عنها، أو أي عملية أخرى تعتبرها الهيئة تعاملاً في الأوراق </a:t>
            </a:r>
            <a:r>
              <a:rPr lang="ar-KW" sz="2400" dirty="0" smtClean="0">
                <a:solidFill>
                  <a:schemeClr val="tx2"/>
                </a:solidFill>
                <a:latin typeface="Calibri" pitchFamily="34" charset="0"/>
                <a:cs typeface="mohammad bold art 1" pitchFamily="2" charset="-78"/>
              </a:rPr>
              <a:t>المالية.»</a:t>
            </a:r>
            <a:endParaRPr lang="ar-KW" sz="24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6</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918159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أنواع الأوراق المالية </a:t>
            </a:r>
            <a:endParaRPr lang="en-US" dirty="0">
              <a:solidFill>
                <a:schemeClr val="tx2"/>
              </a:solidFill>
              <a:cs typeface="mohammad bold art 1" pitchFamily="2" charset="-78"/>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48033876"/>
              </p:ext>
            </p:extLst>
          </p:nvPr>
        </p:nvGraphicFramePr>
        <p:xfrm>
          <a:off x="827584" y="2914659"/>
          <a:ext cx="7272808" cy="2602573"/>
        </p:xfrm>
        <a:graphic>
          <a:graphicData uri="http://schemas.openxmlformats.org/drawingml/2006/table">
            <a:tbl>
              <a:tblPr firstRow="1" bandRow="1">
                <a:tableStyleId>{5C22544A-7EE6-4342-B048-85BDC9FD1C3A}</a:tableStyleId>
              </a:tblPr>
              <a:tblGrid>
                <a:gridCol w="3636404"/>
                <a:gridCol w="3636404"/>
              </a:tblGrid>
              <a:tr h="598567">
                <a:tc>
                  <a:txBody>
                    <a:bodyPr/>
                    <a:lstStyle/>
                    <a:p>
                      <a:pPr algn="ctr" rtl="1"/>
                      <a:r>
                        <a:rPr lang="ar-KW" sz="2600" dirty="0" smtClean="0">
                          <a:cs typeface="mohammad bold art 1" pitchFamily="2" charset="-78"/>
                        </a:rPr>
                        <a:t>أدوات دين</a:t>
                      </a:r>
                      <a:endParaRPr lang="en-US" sz="2600" dirty="0">
                        <a:cs typeface="mohammad bold art 1" pitchFamily="2" charset="-78"/>
                      </a:endParaRPr>
                    </a:p>
                  </a:txBody>
                  <a:tcPr/>
                </a:tc>
                <a:tc>
                  <a:txBody>
                    <a:bodyPr/>
                    <a:lstStyle/>
                    <a:p>
                      <a:pPr algn="ctr" rtl="1"/>
                      <a:r>
                        <a:rPr lang="ar-KW" sz="2600" dirty="0" smtClean="0">
                          <a:cs typeface="mohammad bold art 1" pitchFamily="2" charset="-78"/>
                        </a:rPr>
                        <a:t>أسهم</a:t>
                      </a:r>
                      <a:endParaRPr lang="en-US" sz="2600" dirty="0">
                        <a:cs typeface="mohammad bold art 1" pitchFamily="2" charset="-78"/>
                      </a:endParaRPr>
                    </a:p>
                  </a:txBody>
                  <a:tcPr/>
                </a:tc>
              </a:tr>
              <a:tr h="2004006">
                <a:tc>
                  <a:txBody>
                    <a:bodyPr/>
                    <a:lstStyle/>
                    <a:p>
                      <a:pPr algn="r" rtl="1"/>
                      <a:endParaRPr lang="ar-KW" sz="2200" dirty="0" smtClean="0">
                        <a:cs typeface="mohammad bold art 1" pitchFamily="2" charset="-78"/>
                      </a:endParaRPr>
                    </a:p>
                    <a:p>
                      <a:pPr marL="342900" indent="-342900" algn="r" rtl="1">
                        <a:buFont typeface="Wingdings" panose="05000000000000000000" pitchFamily="2" charset="2"/>
                        <a:buChar char="§"/>
                      </a:pPr>
                      <a:r>
                        <a:rPr lang="ar-KW" sz="2200" dirty="0" smtClean="0">
                          <a:cs typeface="mohammad bold art 1" pitchFamily="2" charset="-78"/>
                        </a:rPr>
                        <a:t>سندات </a:t>
                      </a:r>
                    </a:p>
                    <a:p>
                      <a:pPr marL="342900" indent="-342900" algn="r" rtl="1">
                        <a:buFont typeface="Wingdings" panose="05000000000000000000" pitchFamily="2" charset="2"/>
                        <a:buChar char="§"/>
                      </a:pPr>
                      <a:endParaRPr lang="ar-KW" sz="2200" dirty="0" smtClean="0">
                        <a:cs typeface="mohammad bold art 1" pitchFamily="2" charset="-78"/>
                      </a:endParaRPr>
                    </a:p>
                    <a:p>
                      <a:pPr marL="342900" indent="-342900" algn="r" rtl="1">
                        <a:buFont typeface="Wingdings" panose="05000000000000000000" pitchFamily="2" charset="2"/>
                        <a:buChar char="§"/>
                      </a:pPr>
                      <a:r>
                        <a:rPr lang="ar-KW" sz="2200" dirty="0" smtClean="0">
                          <a:cs typeface="mohammad bold art 1" pitchFamily="2" charset="-78"/>
                        </a:rPr>
                        <a:t>صكوك</a:t>
                      </a:r>
                      <a:endParaRPr lang="en-US" sz="2200" dirty="0">
                        <a:cs typeface="mohammad bold art 1" pitchFamily="2" charset="-78"/>
                      </a:endParaRPr>
                    </a:p>
                  </a:txBody>
                  <a:tcPr/>
                </a:tc>
                <a:tc>
                  <a:txBody>
                    <a:bodyPr/>
                    <a:lstStyle/>
                    <a:p>
                      <a:pPr algn="r" rtl="1"/>
                      <a:endParaRPr lang="ar-KW" sz="2200" dirty="0" smtClean="0">
                        <a:cs typeface="mohammad bold art 1" pitchFamily="2" charset="-78"/>
                      </a:endParaRPr>
                    </a:p>
                    <a:p>
                      <a:pPr marL="342900" indent="-342900" algn="r" rtl="1">
                        <a:buFont typeface="Wingdings" panose="05000000000000000000" pitchFamily="2" charset="2"/>
                        <a:buChar char="§"/>
                      </a:pPr>
                      <a:r>
                        <a:rPr lang="ar-KW" sz="2200" dirty="0" smtClean="0">
                          <a:cs typeface="mohammad bold art 1" pitchFamily="2" charset="-78"/>
                        </a:rPr>
                        <a:t>أسهم</a:t>
                      </a:r>
                      <a:r>
                        <a:rPr lang="ar-KW" sz="2200" baseline="0" dirty="0" smtClean="0">
                          <a:cs typeface="mohammad bold art 1" pitchFamily="2" charset="-78"/>
                        </a:rPr>
                        <a:t> عادية</a:t>
                      </a:r>
                    </a:p>
                    <a:p>
                      <a:pPr marL="342900" indent="-342900" algn="r" rtl="1">
                        <a:buFont typeface="Wingdings" panose="05000000000000000000" pitchFamily="2" charset="2"/>
                        <a:buChar char="§"/>
                      </a:pPr>
                      <a:endParaRPr lang="ar-KW" sz="2200" baseline="0" dirty="0" smtClean="0">
                        <a:cs typeface="mohammad bold art 1" pitchFamily="2" charset="-78"/>
                      </a:endParaRPr>
                    </a:p>
                    <a:p>
                      <a:pPr marL="342900" indent="-342900" algn="r" rtl="1">
                        <a:buFont typeface="Wingdings" panose="05000000000000000000" pitchFamily="2" charset="2"/>
                        <a:buChar char="§"/>
                      </a:pPr>
                      <a:r>
                        <a:rPr lang="ar-KW" sz="2200" baseline="0" dirty="0" smtClean="0">
                          <a:cs typeface="mohammad bold art 1" pitchFamily="2" charset="-78"/>
                        </a:rPr>
                        <a:t>أسهم ممتازة</a:t>
                      </a:r>
                      <a:endParaRPr lang="en-US" sz="2200" dirty="0">
                        <a:cs typeface="mohammad bold art 1" pitchFamily="2" charset="-78"/>
                      </a:endParaRPr>
                    </a:p>
                  </a:txBody>
                  <a:tcPr/>
                </a:tc>
              </a:tr>
            </a:tbl>
          </a:graphicData>
        </a:graphic>
      </p:graphicFrame>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7</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txBox="1">
            <a:spLocks/>
          </p:cNvSpPr>
          <p:nvPr/>
        </p:nvSpPr>
        <p:spPr>
          <a:xfrm>
            <a:off x="544829" y="1475656"/>
            <a:ext cx="7989571" cy="13052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50000"/>
              </a:lnSpc>
              <a:spcBef>
                <a:spcPct val="0"/>
              </a:spcBef>
              <a:spcAft>
                <a:spcPts val="600"/>
              </a:spcAft>
              <a:buFont typeface="Wingdings" panose="05000000000000000000" pitchFamily="2" charset="2"/>
              <a:buChar char="§"/>
            </a:pPr>
            <a:r>
              <a:rPr lang="ar-KW" sz="2400" dirty="0" smtClean="0">
                <a:solidFill>
                  <a:schemeClr val="tx2"/>
                </a:solidFill>
                <a:latin typeface="Calibri" pitchFamily="34" charset="0"/>
                <a:cs typeface="mohammad bold art 1" pitchFamily="2" charset="-78"/>
              </a:rPr>
              <a:t>تضمن الكتاب الحادي عشر أحكاماً تفصيلية تنظم أنواع الأوراق المالية التالية:</a:t>
            </a:r>
            <a:endParaRPr lang="ar-KW" sz="2400" dirty="0">
              <a:solidFill>
                <a:schemeClr val="tx2"/>
              </a:solidFill>
              <a:latin typeface="Calibri" pitchFamily="34" charset="0"/>
              <a:cs typeface="mohammad bold art 1" pitchFamily="2" charset="-78"/>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485576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200" b="1" dirty="0" smtClean="0">
                <a:solidFill>
                  <a:schemeClr val="tx2"/>
                </a:solidFill>
                <a:cs typeface="mohammad bold art 1" pitchFamily="2" charset="-78"/>
              </a:rPr>
              <a:t>الإصدار والطرح (نطاق الخضوع)</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لا </a:t>
            </a:r>
            <a:r>
              <a:rPr lang="ar-KW" sz="2800" dirty="0">
                <a:solidFill>
                  <a:schemeClr val="tx2"/>
                </a:solidFill>
                <a:latin typeface="Calibri" pitchFamily="34" charset="0"/>
                <a:cs typeface="mohammad bold art 1" pitchFamily="2" charset="-78"/>
              </a:rPr>
              <a:t>يجوز إصدار أوراق مالية </a:t>
            </a:r>
            <a:r>
              <a:rPr lang="ar-KW" sz="2800" dirty="0" smtClean="0">
                <a:solidFill>
                  <a:schemeClr val="tx2"/>
                </a:solidFill>
                <a:latin typeface="Calibri" pitchFamily="34" charset="0"/>
                <a:cs typeface="mohammad bold art 1" pitchFamily="2" charset="-78"/>
              </a:rPr>
              <a:t>سواء </a:t>
            </a:r>
            <a:r>
              <a:rPr lang="ar-KW" sz="2800" dirty="0">
                <a:solidFill>
                  <a:schemeClr val="tx2"/>
                </a:solidFill>
                <a:latin typeface="Calibri" pitchFamily="34" charset="0"/>
                <a:cs typeface="mohammad bold art 1" pitchFamily="2" charset="-78"/>
              </a:rPr>
              <a:t>بشكل مباشر أو غير </a:t>
            </a:r>
            <a:r>
              <a:rPr lang="ar-KW" sz="2800" dirty="0" smtClean="0">
                <a:solidFill>
                  <a:schemeClr val="tx2"/>
                </a:solidFill>
                <a:latin typeface="Calibri" pitchFamily="34" charset="0"/>
                <a:cs typeface="mohammad bold art 1" pitchFamily="2" charset="-78"/>
              </a:rPr>
              <a:t>مباشر </a:t>
            </a:r>
            <a:r>
              <a:rPr lang="ar-KW" sz="2800" dirty="0">
                <a:solidFill>
                  <a:schemeClr val="tx2"/>
                </a:solidFill>
                <a:latin typeface="Calibri" pitchFamily="34" charset="0"/>
                <a:cs typeface="mohammad bold art 1" pitchFamily="2" charset="-78"/>
              </a:rPr>
              <a:t>أو طرحها إلا بعد الحصول على موافقة </a:t>
            </a:r>
            <a:r>
              <a:rPr lang="ar-KW" sz="2800" b="1" dirty="0" smtClean="0">
                <a:solidFill>
                  <a:schemeClr val="tx2"/>
                </a:solidFill>
                <a:latin typeface="Calibri" pitchFamily="34" charset="0"/>
                <a:cs typeface="mohammad bold art 1" pitchFamily="2" charset="-78"/>
              </a:rPr>
              <a:t>الهيئة.</a:t>
            </a:r>
          </a:p>
          <a:p>
            <a:pPr marL="0" lvl="0" indent="0" algn="just" rtl="1" fontAlgn="base">
              <a:spcBef>
                <a:spcPct val="0"/>
              </a:spcBef>
              <a:spcAft>
                <a:spcPts val="600"/>
              </a:spcAft>
              <a:buNone/>
            </a:pPr>
            <a:endParaRPr lang="ar-KW" sz="2800" b="1" u="sng" dirty="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يجب الحصول </a:t>
            </a:r>
            <a:r>
              <a:rPr lang="ar-KW" sz="2800" dirty="0">
                <a:solidFill>
                  <a:schemeClr val="tx2"/>
                </a:solidFill>
                <a:latin typeface="Calibri" pitchFamily="34" charset="0"/>
                <a:cs typeface="mohammad bold art 1" pitchFamily="2" charset="-78"/>
              </a:rPr>
              <a:t>على موافقة </a:t>
            </a:r>
            <a:r>
              <a:rPr lang="ar-KW" sz="2800" dirty="0" smtClean="0">
                <a:solidFill>
                  <a:schemeClr val="tx2"/>
                </a:solidFill>
                <a:latin typeface="Calibri" pitchFamily="34" charset="0"/>
                <a:cs typeface="mohammad bold art 1" pitchFamily="2" charset="-78"/>
              </a:rPr>
              <a:t>بنك </a:t>
            </a:r>
            <a:r>
              <a:rPr lang="ar-KW" sz="2800" dirty="0">
                <a:solidFill>
                  <a:schemeClr val="tx2"/>
                </a:solidFill>
                <a:latin typeface="Calibri" pitchFamily="34" charset="0"/>
                <a:cs typeface="mohammad bold art 1" pitchFamily="2" charset="-78"/>
              </a:rPr>
              <a:t>الكويت المركزي على إصدار أوراق مالية وذلك </a:t>
            </a:r>
            <a:r>
              <a:rPr lang="ar-KW" sz="2800" dirty="0" smtClean="0">
                <a:solidFill>
                  <a:schemeClr val="tx2"/>
                </a:solidFill>
                <a:latin typeface="Calibri" pitchFamily="34" charset="0"/>
                <a:cs typeface="mohammad bold art 1" pitchFamily="2" charset="-78"/>
              </a:rPr>
              <a:t>للوحدات </a:t>
            </a:r>
            <a:r>
              <a:rPr lang="ar-KW" sz="2800" dirty="0">
                <a:solidFill>
                  <a:schemeClr val="tx2"/>
                </a:solidFill>
                <a:latin typeface="Calibri" pitchFamily="34" charset="0"/>
                <a:cs typeface="mohammad bold art 1" pitchFamily="2" charset="-78"/>
              </a:rPr>
              <a:t>الخاضعة </a:t>
            </a:r>
            <a:r>
              <a:rPr lang="ar-KW" sz="2800" dirty="0" smtClean="0">
                <a:solidFill>
                  <a:schemeClr val="tx2"/>
                </a:solidFill>
                <a:latin typeface="Calibri" pitchFamily="34" charset="0"/>
                <a:cs typeface="mohammad bold art 1" pitchFamily="2" charset="-78"/>
              </a:rPr>
              <a:t>لرقابته.</a:t>
            </a: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على المصدر الأجنبي الحصول على موافقة الجهات الرقابية في الدولة المؤسس بها.</a:t>
            </a: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8</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955986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6" cy="1143000"/>
          </a:xfrm>
        </p:spPr>
        <p:txBody>
          <a:bodyPr>
            <a:normAutofit/>
          </a:bodyPr>
          <a:lstStyle/>
          <a:p>
            <a:pPr algn="r" rtl="1"/>
            <a:r>
              <a:rPr lang="ar-KW" sz="3200" b="1" dirty="0" smtClean="0">
                <a:solidFill>
                  <a:schemeClr val="tx2"/>
                </a:solidFill>
                <a:cs typeface="mohammad bold art 1" pitchFamily="2" charset="-78"/>
              </a:rPr>
              <a:t>الإصدار أو الطرح (الجدول الزمني) </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تقوم الهيئة في البت في طلبات الموافقة على الإصدار خلال مدة أقصاها 30 </a:t>
            </a:r>
            <a:r>
              <a:rPr lang="ar-KW" sz="2800" dirty="0" smtClean="0">
                <a:solidFill>
                  <a:schemeClr val="tx2"/>
                </a:solidFill>
                <a:latin typeface="Calibri" pitchFamily="34" charset="0"/>
                <a:cs typeface="mohammad bold art 1" pitchFamily="2" charset="-78"/>
              </a:rPr>
              <a:t>يوماً </a:t>
            </a:r>
            <a:r>
              <a:rPr lang="ar-KW" sz="2800" dirty="0">
                <a:solidFill>
                  <a:schemeClr val="tx2"/>
                </a:solidFill>
                <a:latin typeface="Calibri" pitchFamily="34" charset="0"/>
                <a:cs typeface="mohammad bold art 1" pitchFamily="2" charset="-78"/>
              </a:rPr>
              <a:t>من </a:t>
            </a:r>
            <a:r>
              <a:rPr lang="ar-KW" sz="2800" dirty="0" smtClean="0">
                <a:solidFill>
                  <a:schemeClr val="tx2"/>
                </a:solidFill>
                <a:latin typeface="Calibri" pitchFamily="34" charset="0"/>
                <a:cs typeface="mohammad bold art 1" pitchFamily="2" charset="-78"/>
              </a:rPr>
              <a:t>تاريخ استكمال كافة المستندات والمعلومات.</a:t>
            </a:r>
          </a:p>
          <a:p>
            <a:pPr algn="just" rtl="1" fontAlgn="base">
              <a:spcBef>
                <a:spcPct val="0"/>
              </a:spcBef>
              <a:spcAft>
                <a:spcPts val="600"/>
              </a:spcAft>
              <a:buFont typeface="Wingdings" panose="05000000000000000000" pitchFamily="2" charset="2"/>
              <a:buChar char="§"/>
            </a:pPr>
            <a:endParaRPr lang="ar-KW" sz="2800" dirty="0" smtClean="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للهيئة الحق في رفض طلبات الإصدار أو الطرح إذا رأت أسباباً تبرر ذلك.</a:t>
            </a:r>
          </a:p>
          <a:p>
            <a:pPr algn="just" rtl="1" fontAlgn="base">
              <a:spcBef>
                <a:spcPct val="0"/>
              </a:spcBef>
              <a:spcAft>
                <a:spcPts val="600"/>
              </a:spcAft>
              <a:buFont typeface="Wingdings" panose="05000000000000000000" pitchFamily="2" charset="2"/>
              <a:buChar char="§"/>
            </a:pPr>
            <a:endParaRPr lang="ar-KW" sz="2800" dirty="0">
              <a:solidFill>
                <a:schemeClr val="tx2"/>
              </a:solidFill>
              <a:latin typeface="Calibri" pitchFamily="34" charset="0"/>
              <a:cs typeface="mohammad bold art 1" pitchFamily="2" charset="-78"/>
            </a:endParaRPr>
          </a:p>
          <a:p>
            <a:pPr algn="just" rtl="1" fontAlgn="base">
              <a:spcBef>
                <a:spcPct val="0"/>
              </a:spcBef>
              <a:spcAft>
                <a:spcPts val="600"/>
              </a:spcAft>
              <a:buFont typeface="Wingdings" panose="05000000000000000000" pitchFamily="2" charset="2"/>
              <a:buChar char="§"/>
            </a:pPr>
            <a:r>
              <a:rPr lang="ar-KW" sz="2800" dirty="0" smtClean="0">
                <a:solidFill>
                  <a:schemeClr val="tx2"/>
                </a:solidFill>
                <a:latin typeface="Calibri" pitchFamily="34" charset="0"/>
                <a:cs typeface="mohammad bold art 1" pitchFamily="2" charset="-78"/>
              </a:rPr>
              <a:t>يجب إتمام عملية الإصدار أو الطرح والاكتتاب في مدة أقصاها ستة </a:t>
            </a:r>
            <a:r>
              <a:rPr lang="ar-KW" sz="2800" dirty="0" smtClean="0">
                <a:solidFill>
                  <a:schemeClr val="tx2"/>
                </a:solidFill>
                <a:latin typeface="Calibri" pitchFamily="34" charset="0"/>
                <a:cs typeface="mohammad bold art 1" pitchFamily="2" charset="-78"/>
              </a:rPr>
              <a:t>أشهر</a:t>
            </a:r>
            <a:r>
              <a:rPr lang="ar-KW" sz="2800" dirty="0">
                <a:solidFill>
                  <a:schemeClr val="tx2"/>
                </a:solidFill>
                <a:latin typeface="Calibri" pitchFamily="34" charset="0"/>
                <a:cs typeface="mohammad bold art 1" pitchFamily="2" charset="-78"/>
              </a:rPr>
              <a:t>، </a:t>
            </a:r>
            <a:r>
              <a:rPr lang="ar-KW" sz="2800" dirty="0" smtClean="0">
                <a:solidFill>
                  <a:schemeClr val="tx2"/>
                </a:solidFill>
                <a:latin typeface="Calibri" pitchFamily="34" charset="0"/>
                <a:cs typeface="mohammad bold art 1" pitchFamily="2" charset="-78"/>
              </a:rPr>
              <a:t>ويجوز للهيئة تمديد المدة إذا رأت سبباً لذلك.</a:t>
            </a: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9</a:t>
            </a:fld>
            <a:endParaRPr lang="en-US" dirty="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62195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774</TotalTime>
  <Words>1302</Words>
  <Application>Microsoft Office PowerPoint</Application>
  <PresentationFormat>On-screen Show (4:3)</PresentationFormat>
  <Paragraphs>178</Paragraphs>
  <Slides>21</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microsoft sans serif</vt:lpstr>
      <vt:lpstr>mohammad bold art 1</vt:lpstr>
      <vt:lpstr>Wingdings</vt:lpstr>
      <vt:lpstr>Office Theme</vt:lpstr>
      <vt:lpstr>ورشة عمل </vt:lpstr>
      <vt:lpstr>مقدمــــــــة (2/1)</vt:lpstr>
      <vt:lpstr>مقدمــــــــة (2/2)</vt:lpstr>
      <vt:lpstr>جدول أعمال الورشة</vt:lpstr>
      <vt:lpstr>تعريف «الورقة المالية»</vt:lpstr>
      <vt:lpstr>تعريف «التعامل في الأوراق المالية»</vt:lpstr>
      <vt:lpstr>أنواع الأوراق المالية </vt:lpstr>
      <vt:lpstr>الإصدار والطرح (نطاق الخضوع)</vt:lpstr>
      <vt:lpstr>الإصدار أو الطرح (الجدول الزمني) </vt:lpstr>
      <vt:lpstr>أنواع الإصدار</vt:lpstr>
      <vt:lpstr>التصنيف الائتماني  (لإصدارات السندات والصكوك)</vt:lpstr>
      <vt:lpstr>تعريف «نشرة الاكتتاب»</vt:lpstr>
      <vt:lpstr>أنواع نشرات الاكتتاب</vt:lpstr>
      <vt:lpstr>مقارنة بين الاكتتاب العام والخاص</vt:lpstr>
      <vt:lpstr>الإعفاءات من نشرة الاكتتاب</vt:lpstr>
      <vt:lpstr>نشرة الاكتتاب في الأسهم العادية</vt:lpstr>
      <vt:lpstr>نشرة الاكتتاب في الأسهم الممتازة</vt:lpstr>
      <vt:lpstr>نشرة الاكتتاب في السندات</vt:lpstr>
      <vt:lpstr>نشرة الاكتتاب في الصكوك</vt:lpstr>
      <vt:lpstr>نشرة الاكتتاب التكميلية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Waleed AlOwaiyesh</cp:lastModifiedBy>
  <cp:revision>76</cp:revision>
  <dcterms:created xsi:type="dcterms:W3CDTF">2014-09-25T11:33:14Z</dcterms:created>
  <dcterms:modified xsi:type="dcterms:W3CDTF">2015-11-24T09:39:10Z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